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2"/>
  </p:notesMasterIdLst>
  <p:sldIdLst>
    <p:sldId id="282"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412"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botzki, Christina GIZ" initials="LCG" lastIdx="0" clrIdx="0"/>
  <p:cmAuthor id="1" name="Yu-Fern Lee" initials="YL"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0" autoAdjust="0"/>
    <p:restoredTop sz="76435" autoAdjust="0"/>
  </p:normalViewPr>
  <p:slideViewPr>
    <p:cSldViewPr snapToGrid="0" showGuides="1">
      <p:cViewPr>
        <p:scale>
          <a:sx n="70" d="100"/>
          <a:sy n="70" d="100"/>
        </p:scale>
        <p:origin x="-354" y="-288"/>
      </p:cViewPr>
      <p:guideLst>
        <p:guide orient="horz" pos="2137"/>
        <p:guide orient="horz" pos="1412"/>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2" d="100"/>
          <a:sy n="52" d="100"/>
        </p:scale>
        <p:origin x="-2696" y="-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0-07T14:22:46.549" idx="1">
    <p:pos x="10" y="10"/>
    <p:text>Mooi See, could you replace photos for this slide?</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26/11/2014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13</a:t>
            </a:fld>
            <a:endParaRPr lang="zh-TW" altLang="en-US"/>
          </a:p>
        </p:txBody>
      </p:sp>
    </p:spTree>
    <p:extLst>
      <p:ext uri="{BB962C8B-B14F-4D97-AF65-F5344CB8AC3E}">
        <p14:creationId xmlns:p14="http://schemas.microsoft.com/office/powerpoint/2010/main" val="740939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14</a:t>
            </a:fld>
            <a:endParaRPr lang="en-GB"/>
          </a:p>
        </p:txBody>
      </p:sp>
    </p:spTree>
    <p:extLst>
      <p:ext uri="{BB962C8B-B14F-4D97-AF65-F5344CB8AC3E}">
        <p14:creationId xmlns:p14="http://schemas.microsoft.com/office/powerpoint/2010/main" val="840026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15</a:t>
            </a:fld>
            <a:endParaRPr lang="zh-TW" altLang="en-US"/>
          </a:p>
        </p:txBody>
      </p:sp>
    </p:spTree>
    <p:extLst>
      <p:ext uri="{BB962C8B-B14F-4D97-AF65-F5344CB8AC3E}">
        <p14:creationId xmlns:p14="http://schemas.microsoft.com/office/powerpoint/2010/main" val="153830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16</a:t>
            </a:fld>
            <a:endParaRPr lang="zh-TW" altLang="en-US"/>
          </a:p>
        </p:txBody>
      </p:sp>
    </p:spTree>
    <p:extLst>
      <p:ext uri="{BB962C8B-B14F-4D97-AF65-F5344CB8AC3E}">
        <p14:creationId xmlns:p14="http://schemas.microsoft.com/office/powerpoint/2010/main" val="3667028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rPr>
              <a:t>Information source: from EU Timber Regulation No 995/2010 and Implementing Regulation</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18</a:t>
            </a:fld>
            <a:endParaRPr lang="zh-TW" altLang="en-US"/>
          </a:p>
        </p:txBody>
      </p:sp>
    </p:spTree>
    <p:extLst>
      <p:ext uri="{BB962C8B-B14F-4D97-AF65-F5344CB8AC3E}">
        <p14:creationId xmlns:p14="http://schemas.microsoft.com/office/powerpoint/2010/main" val="4276604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and Implementing Regulation</a:t>
            </a:r>
            <a:endParaRPr lang="en-GB" dirty="0" smtClean="0"/>
          </a:p>
          <a:p>
            <a:endParaRPr lang="en-GB" i="1" dirty="0" smtClean="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19</a:t>
            </a:fld>
            <a:endParaRPr lang="zh-TW" altLang="en-US"/>
          </a:p>
        </p:txBody>
      </p:sp>
    </p:spTree>
    <p:extLst>
      <p:ext uri="{BB962C8B-B14F-4D97-AF65-F5344CB8AC3E}">
        <p14:creationId xmlns:p14="http://schemas.microsoft.com/office/powerpoint/2010/main" val="1503073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20</a:t>
            </a:fld>
            <a:endParaRPr lang="zh-TW" altLang="en-US"/>
          </a:p>
        </p:txBody>
      </p:sp>
    </p:spTree>
    <p:extLst>
      <p:ext uri="{BB962C8B-B14F-4D97-AF65-F5344CB8AC3E}">
        <p14:creationId xmlns:p14="http://schemas.microsoft.com/office/powerpoint/2010/main" val="4085075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21</a:t>
            </a:fld>
            <a:endParaRPr lang="en-GB"/>
          </a:p>
        </p:txBody>
      </p:sp>
    </p:spTree>
    <p:extLst>
      <p:ext uri="{BB962C8B-B14F-4D97-AF65-F5344CB8AC3E}">
        <p14:creationId xmlns:p14="http://schemas.microsoft.com/office/powerpoint/2010/main" val="2519572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2322712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smtClean="0"/>
          </a:p>
          <a:p>
            <a:r>
              <a:rPr lang="en-GB" i="1" dirty="0" smtClean="0"/>
              <a:t>For more</a:t>
            </a:r>
            <a:r>
              <a:rPr lang="en-GB" i="1" baseline="0" dirty="0" smtClean="0"/>
              <a:t> information on CITES see: http://www.cites.org/</a:t>
            </a:r>
            <a:endParaRPr lang="en-GB" i="1"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23</a:t>
            </a:fld>
            <a:endParaRPr lang="zh-TW" altLang="en-US"/>
          </a:p>
        </p:txBody>
      </p:sp>
    </p:spTree>
    <p:extLst>
      <p:ext uri="{BB962C8B-B14F-4D97-AF65-F5344CB8AC3E}">
        <p14:creationId xmlns:p14="http://schemas.microsoft.com/office/powerpoint/2010/main" val="45345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24</a:t>
            </a:fld>
            <a:endParaRPr lang="en-GB"/>
          </a:p>
        </p:txBody>
      </p:sp>
    </p:spTree>
    <p:extLst>
      <p:ext uri="{BB962C8B-B14F-4D97-AF65-F5344CB8AC3E}">
        <p14:creationId xmlns:p14="http://schemas.microsoft.com/office/powerpoint/2010/main" val="3330110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t>3</a:t>
            </a:fld>
            <a:endParaRPr lang="en-GB"/>
          </a:p>
        </p:txBody>
      </p:sp>
    </p:spTree>
    <p:extLst>
      <p:ext uri="{BB962C8B-B14F-4D97-AF65-F5344CB8AC3E}">
        <p14:creationId xmlns:p14="http://schemas.microsoft.com/office/powerpoint/2010/main" val="428295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p:spPr>
        <p:txBody>
          <a:bodyPr/>
          <a:lstStyle/>
          <a:p>
            <a:pPr>
              <a:lnSpc>
                <a:spcPct val="90000"/>
              </a:lnSpc>
            </a:pPr>
            <a:endParaRPr lang="en-US" dirty="0" smtClean="0"/>
          </a:p>
        </p:txBody>
      </p:sp>
    </p:spTree>
    <p:extLst>
      <p:ext uri="{BB962C8B-B14F-4D97-AF65-F5344CB8AC3E}">
        <p14:creationId xmlns:p14="http://schemas.microsoft.com/office/powerpoint/2010/main" val="4217913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2003: FLEGT Action Plan </a:t>
            </a:r>
            <a:r>
              <a:rPr lang="en-US" dirty="0" smtClean="0"/>
              <a:t>foresaw the need for additional legislative options to complement and strengthen the existing measures of FLEGT towards VPAs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2006: a result of an assessment of different options (</a:t>
            </a:r>
            <a:r>
              <a:rPr lang="en-US" dirty="0" err="1" smtClean="0"/>
              <a:t>e.g</a:t>
            </a:r>
            <a:r>
              <a:rPr lang="en-US" dirty="0" smtClean="0"/>
              <a:t> banning imports,</a:t>
            </a:r>
            <a:r>
              <a:rPr lang="en-US" baseline="0" dirty="0" smtClean="0"/>
              <a:t> private sector voluntary schemes e.g. </a:t>
            </a:r>
            <a:r>
              <a:rPr lang="en-US" baseline="0" smtClean="0"/>
              <a:t>trade federations) </a:t>
            </a:r>
            <a:r>
              <a:rPr lang="en-US" dirty="0" smtClean="0"/>
              <a:t>were</a:t>
            </a:r>
            <a:r>
              <a:rPr lang="en-US" baseline="0" dirty="0" smtClean="0"/>
              <a:t> presented.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Delegated Act, March 2012:</a:t>
            </a:r>
          </a:p>
          <a:p>
            <a:pPr lvl="1">
              <a:buFont typeface="Wingdings" panose="05000000000000000000" pitchFamily="2" charset="2"/>
              <a:buChar char="§"/>
            </a:pPr>
            <a:r>
              <a:rPr lang="en-GB" sz="2400" dirty="0" smtClean="0"/>
              <a:t>Procedural rules for recognising monitoring organisations</a:t>
            </a:r>
          </a:p>
          <a:p>
            <a:r>
              <a:rPr lang="en-GB" dirty="0" smtClean="0"/>
              <a:t>Implementing Act, June 2012</a:t>
            </a:r>
          </a:p>
          <a:p>
            <a:pPr lvl="1">
              <a:buFont typeface="Wingdings" panose="05000000000000000000" pitchFamily="2" charset="2"/>
              <a:buChar char="§"/>
            </a:pPr>
            <a:r>
              <a:rPr lang="en-GB" sz="2400" dirty="0" smtClean="0"/>
              <a:t>Risk assessment and risk mitigation measures</a:t>
            </a:r>
          </a:p>
          <a:p>
            <a:pPr lvl="1">
              <a:buFont typeface="Wingdings" panose="05000000000000000000" pitchFamily="2" charset="2"/>
              <a:buChar char="§"/>
            </a:pPr>
            <a:r>
              <a:rPr lang="en-GB" sz="2400" dirty="0" smtClean="0"/>
              <a:t>Frequency and nature of checks on monitoring organisations</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6</a:t>
            </a:fld>
            <a:endParaRPr lang="zh-TW" altLang="en-US"/>
          </a:p>
        </p:txBody>
      </p:sp>
    </p:spTree>
    <p:extLst>
      <p:ext uri="{BB962C8B-B14F-4D97-AF65-F5344CB8AC3E}">
        <p14:creationId xmlns:p14="http://schemas.microsoft.com/office/powerpoint/2010/main" val="2268252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source: from EU Timber Regulation No 995/2010</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8</a:t>
            </a:fld>
            <a:endParaRPr lang="zh-TW" altLang="en-US"/>
          </a:p>
        </p:txBody>
      </p:sp>
    </p:spTree>
    <p:extLst>
      <p:ext uri="{BB962C8B-B14F-4D97-AF65-F5344CB8AC3E}">
        <p14:creationId xmlns:p14="http://schemas.microsoft.com/office/powerpoint/2010/main" val="1659072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9</a:t>
            </a:fld>
            <a:endParaRPr lang="zh-TW" altLang="en-US"/>
          </a:p>
        </p:txBody>
      </p:sp>
    </p:spTree>
    <p:extLst>
      <p:ext uri="{BB962C8B-B14F-4D97-AF65-F5344CB8AC3E}">
        <p14:creationId xmlns:p14="http://schemas.microsoft.com/office/powerpoint/2010/main" val="2471942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 source: Guidance</a:t>
            </a:r>
            <a:r>
              <a:rPr lang="en-GB" baseline="0" dirty="0" smtClean="0"/>
              <a:t> on EU Timber Regulation</a:t>
            </a:r>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10</a:t>
            </a:fld>
            <a:endParaRPr lang="zh-TW" altLang="en-US"/>
          </a:p>
        </p:txBody>
      </p:sp>
    </p:spTree>
    <p:extLst>
      <p:ext uri="{BB962C8B-B14F-4D97-AF65-F5344CB8AC3E}">
        <p14:creationId xmlns:p14="http://schemas.microsoft.com/office/powerpoint/2010/main" val="1871514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a:t>
            </a:r>
            <a:endParaRPr lang="en-GB" dirty="0" smtClean="0"/>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12</a:t>
            </a:fld>
            <a:endParaRPr lang="zh-TW" altLang="en-US"/>
          </a:p>
        </p:txBody>
      </p:sp>
    </p:spTree>
    <p:extLst>
      <p:ext uri="{BB962C8B-B14F-4D97-AF65-F5344CB8AC3E}">
        <p14:creationId xmlns:p14="http://schemas.microsoft.com/office/powerpoint/2010/main" val="17210358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t="13533" b="12729"/>
          <a:stretch/>
        </p:blipFill>
        <p:spPr>
          <a:xfrm>
            <a:off x="-7172" y="-108641"/>
            <a:ext cx="12199172" cy="710280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6198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67332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817905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982709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3963020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6543090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5073264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44747400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3326024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021723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620242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304898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7357234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7599198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8774938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26/11/2014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26/11/2014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26/11/2014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26/11/2014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9655104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26/11/2014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79263434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39805434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c.europa.eu/environment/eutr2013/"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ec.europa.eu/environment/forests/timber_regulation.htm"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6439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326" y="1174752"/>
            <a:ext cx="8229600" cy="1143000"/>
          </a:xfrm>
        </p:spPr>
        <p:txBody>
          <a:bodyPr/>
          <a:lstStyle/>
          <a:p>
            <a:r>
              <a:rPr lang="en-GB" altLang="zh-TW" dirty="0" smtClean="0">
                <a:solidFill>
                  <a:srgbClr val="006600"/>
                </a:solidFill>
              </a:rPr>
              <a:t>Exemption: recycled materials</a:t>
            </a:r>
            <a:endParaRPr lang="zh-TW" altLang="en-US" dirty="0">
              <a:solidFill>
                <a:srgbClr val="006600"/>
              </a:solidFill>
            </a:endParaRPr>
          </a:p>
        </p:txBody>
      </p:sp>
      <p:sp>
        <p:nvSpPr>
          <p:cNvPr id="3" name="Content Placeholder 2"/>
          <p:cNvSpPr>
            <a:spLocks noGrp="1"/>
          </p:cNvSpPr>
          <p:nvPr>
            <p:ph idx="1"/>
          </p:nvPr>
        </p:nvSpPr>
        <p:spPr>
          <a:xfrm>
            <a:off x="336916" y="2241550"/>
            <a:ext cx="11659141" cy="5472608"/>
          </a:xfrm>
        </p:spPr>
        <p:txBody>
          <a:bodyPr>
            <a:normAutofit/>
          </a:bodyPr>
          <a:lstStyle/>
          <a:p>
            <a:r>
              <a:rPr lang="en-GB" dirty="0"/>
              <a:t>Timber products that have completed their lifecycle, and would otherwise be disposed of as </a:t>
            </a:r>
            <a:r>
              <a:rPr lang="en-GB" dirty="0" smtClean="0"/>
              <a:t>waste, </a:t>
            </a:r>
            <a:r>
              <a:rPr lang="en-GB" dirty="0"/>
              <a:t>are excluded from the scope of the Regulation. </a:t>
            </a:r>
          </a:p>
          <a:p>
            <a:pPr lvl="1">
              <a:buSzPct val="80000"/>
              <a:buFont typeface="Wingdings" panose="05000000000000000000" pitchFamily="2" charset="2"/>
              <a:buChar char="§"/>
            </a:pPr>
            <a:r>
              <a:rPr lang="en-GB" dirty="0"/>
              <a:t>Example: furniture made from timber recovered from demolition of houses</a:t>
            </a:r>
          </a:p>
          <a:p>
            <a:r>
              <a:rPr lang="en-GB" dirty="0"/>
              <a:t>Exemption does not apply to:</a:t>
            </a:r>
          </a:p>
          <a:p>
            <a:pPr lvl="1">
              <a:buSzPct val="80000"/>
              <a:buFont typeface="Wingdings" panose="05000000000000000000" pitchFamily="2" charset="2"/>
              <a:buChar char="§"/>
            </a:pPr>
            <a:r>
              <a:rPr lang="en-GB" dirty="0"/>
              <a:t>By-products from a manufacturing process e.g. wood chips and sawdust as a by-product of sawmilling</a:t>
            </a:r>
          </a:p>
          <a:p>
            <a:endParaRPr lang="zh-TW" altLang="en-US"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10</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916" y="4891174"/>
            <a:ext cx="8335597" cy="1966826"/>
          </a:xfrm>
          <a:prstGeom prst="rect">
            <a:avLst/>
          </a:prstGeom>
        </p:spPr>
      </p:pic>
    </p:spTree>
    <p:extLst>
      <p:ext uri="{BB962C8B-B14F-4D97-AF65-F5344CB8AC3E}">
        <p14:creationId xmlns:p14="http://schemas.microsoft.com/office/powerpoint/2010/main" val="294556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042" y="1204970"/>
            <a:ext cx="8229600" cy="1143000"/>
          </a:xfrm>
        </p:spPr>
        <p:txBody>
          <a:bodyPr/>
          <a:lstStyle/>
          <a:p>
            <a:r>
              <a:rPr lang="en-GB" dirty="0" smtClean="0">
                <a:solidFill>
                  <a:srgbClr val="006600"/>
                </a:solidFill>
              </a:rPr>
              <a:t>Packaging</a:t>
            </a:r>
            <a:endParaRPr lang="en-GB" dirty="0">
              <a:solidFill>
                <a:srgbClr val="006600"/>
              </a:solidFill>
            </a:endParaRPr>
          </a:p>
        </p:txBody>
      </p:sp>
      <p:sp>
        <p:nvSpPr>
          <p:cNvPr id="3" name="Content Placeholder 2"/>
          <p:cNvSpPr>
            <a:spLocks noGrp="1"/>
          </p:cNvSpPr>
          <p:nvPr>
            <p:ph idx="1"/>
          </p:nvPr>
        </p:nvSpPr>
        <p:spPr>
          <a:xfrm>
            <a:off x="350042" y="2163381"/>
            <a:ext cx="8478272" cy="4525963"/>
          </a:xfrm>
        </p:spPr>
        <p:txBody>
          <a:bodyPr>
            <a:noAutofit/>
          </a:bodyPr>
          <a:lstStyle/>
          <a:p>
            <a:r>
              <a:rPr lang="en-GB" sz="2400" dirty="0"/>
              <a:t>The following products are covered if they are placed on the market in their own right</a:t>
            </a:r>
          </a:p>
          <a:p>
            <a:pPr lvl="1">
              <a:buSzPct val="80000"/>
              <a:buFont typeface="Wingdings" panose="05000000000000000000" pitchFamily="2" charset="2"/>
              <a:buChar char="§"/>
            </a:pPr>
            <a:r>
              <a:rPr lang="en-GB" dirty="0"/>
              <a:t>415 Packing cases, boxes, crates, drums and similar </a:t>
            </a:r>
            <a:r>
              <a:rPr lang="en-GB" dirty="0" err="1"/>
              <a:t>packings</a:t>
            </a:r>
            <a:r>
              <a:rPr lang="en-GB" dirty="0"/>
              <a:t>, of wood; cable-drums of wood; pallets, box pallets and other load boards, of wood; pallet collars of wood</a:t>
            </a:r>
          </a:p>
          <a:p>
            <a:pPr lvl="1">
              <a:buSzPct val="80000"/>
              <a:buFont typeface="Wingdings" panose="05000000000000000000" pitchFamily="2" charset="2"/>
              <a:buChar char="§"/>
            </a:pPr>
            <a:r>
              <a:rPr lang="en-GB" dirty="0"/>
              <a:t>4819 Cartons, boxes, cases, bags and other packing containers, of paper, paperboard, cellulose wadding or webs of cellulose fibres; box files, letter trays, and similar articles, of paper or paperboard, of a kind used in offices, shops or the like</a:t>
            </a:r>
          </a:p>
          <a:p>
            <a:r>
              <a:rPr lang="en-GB" sz="2400" dirty="0"/>
              <a:t>If packaging as classified under HS code 4415 or 4819, is used to ‘support, protect or carry’ another product it will not be covered</a:t>
            </a:r>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11</a:t>
            </a:fld>
            <a:endParaRPr lang="zh-TW" alt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6835" y="2241550"/>
            <a:ext cx="2895165" cy="3986784"/>
          </a:xfrm>
          <a:prstGeom prst="rect">
            <a:avLst/>
          </a:prstGeom>
        </p:spPr>
      </p:pic>
    </p:spTree>
    <p:extLst>
      <p:ext uri="{BB962C8B-B14F-4D97-AF65-F5344CB8AC3E}">
        <p14:creationId xmlns:p14="http://schemas.microsoft.com/office/powerpoint/2010/main" val="410713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4751"/>
            <a:ext cx="8229600" cy="1143000"/>
          </a:xfrm>
        </p:spPr>
        <p:txBody>
          <a:bodyPr/>
          <a:lstStyle/>
          <a:p>
            <a:r>
              <a:rPr lang="en-GB" dirty="0" smtClean="0">
                <a:solidFill>
                  <a:srgbClr val="006600"/>
                </a:solidFill>
              </a:rPr>
              <a:t>Requirements in a nutshell</a:t>
            </a:r>
            <a:endParaRPr lang="en-GB" dirty="0">
              <a:solidFill>
                <a:srgbClr val="006600"/>
              </a:solidFill>
            </a:endParaRPr>
          </a:p>
        </p:txBody>
      </p:sp>
      <p:sp>
        <p:nvSpPr>
          <p:cNvPr id="3" name="Content Placeholder 2"/>
          <p:cNvSpPr>
            <a:spLocks noGrp="1"/>
          </p:cNvSpPr>
          <p:nvPr>
            <p:ph idx="1"/>
          </p:nvPr>
        </p:nvSpPr>
        <p:spPr>
          <a:xfrm>
            <a:off x="348343" y="2096074"/>
            <a:ext cx="10069286" cy="4997152"/>
          </a:xfrm>
        </p:spPr>
        <p:txBody>
          <a:bodyPr>
            <a:normAutofit/>
          </a:bodyPr>
          <a:lstStyle/>
          <a:p>
            <a:r>
              <a:rPr lang="en-GB" sz="2400" dirty="0"/>
              <a:t>‘</a:t>
            </a:r>
            <a:r>
              <a:rPr lang="en-GB" sz="2400" i="1" dirty="0"/>
              <a:t>The placing on the market of </a:t>
            </a:r>
            <a:r>
              <a:rPr lang="en-GB" sz="2400" b="1" i="1" dirty="0"/>
              <a:t>illegally harvested timber </a:t>
            </a:r>
            <a:r>
              <a:rPr lang="en-GB" sz="2400" i="1" dirty="0"/>
              <a:t>or timber products derived from such timber </a:t>
            </a:r>
            <a:r>
              <a:rPr lang="en-GB" sz="2400" b="1" i="1" dirty="0"/>
              <a:t>shall be prohibited</a:t>
            </a:r>
            <a:r>
              <a:rPr lang="en-GB" sz="2400" dirty="0"/>
              <a:t>’ (article 4)</a:t>
            </a:r>
          </a:p>
          <a:p>
            <a:r>
              <a:rPr lang="en-GB" sz="2400" dirty="0"/>
              <a:t>The Regulation identifies two types of market participants who have different obligations:</a:t>
            </a:r>
          </a:p>
          <a:p>
            <a:pPr lvl="1">
              <a:buFont typeface="Wingdings" panose="05000000000000000000" pitchFamily="2" charset="2"/>
              <a:buChar char="§"/>
            </a:pPr>
            <a:r>
              <a:rPr lang="en-GB" dirty="0"/>
              <a:t>Operators who first place the timber on the EU market have to run a due diligence system, e.g. importers</a:t>
            </a:r>
          </a:p>
          <a:p>
            <a:pPr lvl="1">
              <a:buFont typeface="Wingdings" panose="05000000000000000000" pitchFamily="2" charset="2"/>
              <a:buChar char="§"/>
            </a:pPr>
            <a:r>
              <a:rPr lang="en-GB" dirty="0"/>
              <a:t>Traders buying or selling timber or timber products in the </a:t>
            </a:r>
            <a:r>
              <a:rPr lang="en-GB" dirty="0" smtClean="0"/>
              <a:t>EU</a:t>
            </a:r>
            <a:r>
              <a:rPr lang="en-GB" dirty="0"/>
              <a:t> </a:t>
            </a:r>
            <a:r>
              <a:rPr lang="en-GB" dirty="0" smtClean="0"/>
              <a:t>have </a:t>
            </a:r>
            <a:r>
              <a:rPr lang="en-GB" dirty="0"/>
              <a:t>to provide traceability information</a:t>
            </a:r>
          </a:p>
          <a:p>
            <a:r>
              <a:rPr lang="en-GB" sz="2400" dirty="0"/>
              <a:t>EU customers of Asian companies are operators so they have to run a due diligence </a:t>
            </a:r>
            <a:r>
              <a:rPr lang="en-GB" sz="2400" dirty="0" smtClean="0"/>
              <a:t>system</a:t>
            </a:r>
            <a:r>
              <a:rPr lang="en-GB" sz="2400" dirty="0"/>
              <a:t> </a:t>
            </a:r>
            <a:r>
              <a:rPr lang="en-GB" sz="2400" dirty="0" smtClean="0"/>
              <a:t>and will </a:t>
            </a:r>
            <a:r>
              <a:rPr lang="en-GB" sz="2400" dirty="0"/>
              <a:t>ask these companies to provide all necessary information </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12</a:t>
            </a:fld>
            <a:endParaRPr lang="zh-TW" altLang="en-US"/>
          </a:p>
        </p:txBody>
      </p:sp>
    </p:spTree>
    <p:extLst>
      <p:ext uri="{BB962C8B-B14F-4D97-AF65-F5344CB8AC3E}">
        <p14:creationId xmlns:p14="http://schemas.microsoft.com/office/powerpoint/2010/main" val="3250459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4752"/>
            <a:ext cx="8229600" cy="1143000"/>
          </a:xfrm>
        </p:spPr>
        <p:txBody>
          <a:bodyPr>
            <a:normAutofit/>
          </a:bodyPr>
          <a:lstStyle/>
          <a:p>
            <a:r>
              <a:rPr lang="en-GB" dirty="0" smtClean="0">
                <a:solidFill>
                  <a:srgbClr val="006600"/>
                </a:solidFill>
              </a:rPr>
              <a:t>Definition: illegally harvested timber</a:t>
            </a:r>
            <a:endParaRPr lang="en-GB" dirty="0">
              <a:solidFill>
                <a:srgbClr val="006600"/>
              </a:solidFill>
            </a:endParaRPr>
          </a:p>
        </p:txBody>
      </p:sp>
      <p:sp>
        <p:nvSpPr>
          <p:cNvPr id="3" name="Content Placeholder 2"/>
          <p:cNvSpPr>
            <a:spLocks noGrp="1"/>
          </p:cNvSpPr>
          <p:nvPr>
            <p:ph idx="1"/>
          </p:nvPr>
        </p:nvSpPr>
        <p:spPr>
          <a:xfrm>
            <a:off x="337458" y="2241550"/>
            <a:ext cx="8686800" cy="5087590"/>
          </a:xfrm>
        </p:spPr>
        <p:txBody>
          <a:bodyPr>
            <a:normAutofit/>
          </a:bodyPr>
          <a:lstStyle/>
          <a:p>
            <a:r>
              <a:rPr lang="en-GB" sz="3000" dirty="0"/>
              <a:t>‘</a:t>
            </a:r>
            <a:r>
              <a:rPr lang="en-GB" sz="2400" b="1" dirty="0">
                <a:solidFill>
                  <a:srgbClr val="006600"/>
                </a:solidFill>
              </a:rPr>
              <a:t>illegally harvested’ </a:t>
            </a:r>
            <a:r>
              <a:rPr lang="en-GB" sz="2400" dirty="0"/>
              <a:t>means harvested in contravention of the applicable legislation in the country of harvest, covering:</a:t>
            </a:r>
          </a:p>
          <a:p>
            <a:pPr lvl="1">
              <a:buSzPct val="80000"/>
              <a:buFont typeface="Wingdings" panose="05000000000000000000" pitchFamily="2" charset="2"/>
              <a:buChar char="§"/>
            </a:pPr>
            <a:r>
              <a:rPr lang="en-GB" dirty="0"/>
              <a:t>Rights to harvest timber within legally gazetted boundaries</a:t>
            </a:r>
          </a:p>
          <a:p>
            <a:pPr lvl="1">
              <a:buSzPct val="80000"/>
              <a:buFont typeface="Wingdings" panose="05000000000000000000" pitchFamily="2" charset="2"/>
              <a:buChar char="§"/>
            </a:pPr>
            <a:r>
              <a:rPr lang="en-GB" dirty="0"/>
              <a:t>Payments for harvest rights and timber including duties related to timber harvesting</a:t>
            </a:r>
          </a:p>
          <a:p>
            <a:pPr lvl="1">
              <a:buSzPct val="80000"/>
              <a:buFont typeface="Wingdings" panose="05000000000000000000" pitchFamily="2" charset="2"/>
              <a:buChar char="§"/>
            </a:pPr>
            <a:r>
              <a:rPr lang="en-GB" dirty="0"/>
              <a:t>Timber harvesting, including environmental and forest legislation including forest management and biodiversity conservation, where directly related to timber harvesting</a:t>
            </a:r>
          </a:p>
          <a:p>
            <a:pPr lvl="1">
              <a:buSzPct val="80000"/>
              <a:buFont typeface="Wingdings" panose="05000000000000000000" pitchFamily="2" charset="2"/>
              <a:buChar char="§"/>
            </a:pPr>
            <a:r>
              <a:rPr lang="en-GB" dirty="0"/>
              <a:t>Third parties’ legal rights concerning use and tenure that is affected by timber harvesting</a:t>
            </a:r>
          </a:p>
          <a:p>
            <a:pPr lvl="1">
              <a:buSzPct val="80000"/>
              <a:buFont typeface="Wingdings" panose="05000000000000000000" pitchFamily="2" charset="2"/>
              <a:buChar char="§"/>
            </a:pPr>
            <a:r>
              <a:rPr lang="en-GB" dirty="0"/>
              <a:t>Trade and </a:t>
            </a:r>
            <a:r>
              <a:rPr lang="en-GB" dirty="0" smtClean="0"/>
              <a:t>customs, in so far as the forest sector is concerned</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13</a:t>
            </a:fld>
            <a:endParaRPr lang="zh-TW" altLang="en-US"/>
          </a:p>
        </p:txBody>
      </p:sp>
    </p:spTree>
    <p:extLst>
      <p:ext uri="{BB962C8B-B14F-4D97-AF65-F5344CB8AC3E}">
        <p14:creationId xmlns:p14="http://schemas.microsoft.com/office/powerpoint/2010/main" val="1029699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203433"/>
            <a:ext cx="8229600" cy="1143000"/>
          </a:xfrm>
        </p:spPr>
        <p:txBody>
          <a:bodyPr/>
          <a:lstStyle/>
          <a:p>
            <a:r>
              <a:rPr lang="en-GB" dirty="0" smtClean="0">
                <a:solidFill>
                  <a:srgbClr val="006600"/>
                </a:solidFill>
              </a:rPr>
              <a:t>Traders’ obligation: traceability</a:t>
            </a:r>
            <a:endParaRPr lang="en-GB" dirty="0">
              <a:solidFill>
                <a:srgbClr val="006600"/>
              </a:solidFill>
            </a:endParaRPr>
          </a:p>
        </p:txBody>
      </p:sp>
      <p:sp>
        <p:nvSpPr>
          <p:cNvPr id="3" name="Content Placeholder 2"/>
          <p:cNvSpPr>
            <a:spLocks noGrp="1"/>
          </p:cNvSpPr>
          <p:nvPr>
            <p:ph idx="1"/>
          </p:nvPr>
        </p:nvSpPr>
        <p:spPr>
          <a:xfrm>
            <a:off x="337456" y="2128733"/>
            <a:ext cx="10014857" cy="2880320"/>
          </a:xfrm>
        </p:spPr>
        <p:txBody>
          <a:bodyPr>
            <a:normAutofit/>
          </a:bodyPr>
          <a:lstStyle/>
          <a:p>
            <a:r>
              <a:rPr lang="en-GB" sz="2400" dirty="0"/>
              <a:t>Traders have to provide the following information</a:t>
            </a:r>
          </a:p>
          <a:p>
            <a:pPr lvl="1">
              <a:buFont typeface="Wingdings" panose="05000000000000000000" pitchFamily="2" charset="2"/>
              <a:buChar char="§"/>
            </a:pPr>
            <a:r>
              <a:rPr lang="en-GB" dirty="0"/>
              <a:t>who </a:t>
            </a:r>
            <a:r>
              <a:rPr lang="en-GB" dirty="0" smtClean="0"/>
              <a:t>they </a:t>
            </a:r>
            <a:r>
              <a:rPr lang="en-GB" dirty="0"/>
              <a:t>bought the timber or timber products from; </a:t>
            </a:r>
          </a:p>
          <a:p>
            <a:pPr lvl="1">
              <a:buFont typeface="Wingdings" panose="05000000000000000000" pitchFamily="2" charset="2"/>
              <a:buChar char="§"/>
            </a:pPr>
            <a:r>
              <a:rPr lang="en-GB" dirty="0"/>
              <a:t>where applicable, who </a:t>
            </a:r>
            <a:r>
              <a:rPr lang="en-GB" dirty="0" smtClean="0"/>
              <a:t>they </a:t>
            </a:r>
            <a:r>
              <a:rPr lang="en-GB" dirty="0"/>
              <a:t>have sold the timber or timber products to</a:t>
            </a:r>
          </a:p>
          <a:p>
            <a:r>
              <a:rPr lang="en-GB" sz="2400" dirty="0"/>
              <a:t>This information shall be kept for at least </a:t>
            </a:r>
            <a:r>
              <a:rPr lang="en-GB" sz="2400" dirty="0" smtClean="0"/>
              <a:t>5 years </a:t>
            </a:r>
            <a:r>
              <a:rPr lang="en-GB" sz="2400" dirty="0"/>
              <a:t>and be provided for checks if requested</a:t>
            </a:r>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t>14</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7456" y="4514850"/>
            <a:ext cx="9286875" cy="2343150"/>
          </a:xfrm>
          <a:prstGeom prst="rect">
            <a:avLst/>
          </a:prstGeom>
        </p:spPr>
      </p:pic>
    </p:spTree>
    <p:extLst>
      <p:ext uri="{BB962C8B-B14F-4D97-AF65-F5344CB8AC3E}">
        <p14:creationId xmlns:p14="http://schemas.microsoft.com/office/powerpoint/2010/main" val="1931100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1534"/>
            <a:ext cx="9144000" cy="1143000"/>
          </a:xfrm>
        </p:spPr>
        <p:txBody>
          <a:bodyPr>
            <a:normAutofit/>
          </a:bodyPr>
          <a:lstStyle/>
          <a:p>
            <a:r>
              <a:rPr lang="en-GB" dirty="0" smtClean="0">
                <a:solidFill>
                  <a:srgbClr val="006600"/>
                </a:solidFill>
              </a:rPr>
              <a:t>Operators’ obligation: due diligence system</a:t>
            </a:r>
            <a:endParaRPr lang="en-GB" dirty="0">
              <a:solidFill>
                <a:srgbClr val="006600"/>
              </a:solidFill>
            </a:endParaRPr>
          </a:p>
        </p:txBody>
      </p:sp>
      <p:sp>
        <p:nvSpPr>
          <p:cNvPr id="3" name="Content Placeholder 2"/>
          <p:cNvSpPr>
            <a:spLocks noGrp="1"/>
          </p:cNvSpPr>
          <p:nvPr>
            <p:ph idx="1"/>
          </p:nvPr>
        </p:nvSpPr>
        <p:spPr>
          <a:xfrm>
            <a:off x="348343" y="2247448"/>
            <a:ext cx="8579296" cy="4525963"/>
          </a:xfrm>
        </p:spPr>
        <p:txBody>
          <a:bodyPr>
            <a:normAutofit/>
          </a:bodyPr>
          <a:lstStyle/>
          <a:p>
            <a:r>
              <a:rPr lang="en-GB" sz="2400" dirty="0"/>
              <a:t>Operators should exercise due diligence through a system of measures and procedures to minimise the risk of placing illegally harvested timber and timber products</a:t>
            </a:r>
          </a:p>
          <a:p>
            <a:r>
              <a:rPr lang="en-GB" sz="2400" dirty="0"/>
              <a:t>The regulation specifies </a:t>
            </a:r>
            <a:r>
              <a:rPr lang="en-GB" sz="2400" dirty="0" smtClean="0"/>
              <a:t>three </a:t>
            </a:r>
            <a:r>
              <a:rPr lang="en-GB" sz="2400" dirty="0"/>
              <a:t>components the due diligence system must include:</a:t>
            </a:r>
          </a:p>
          <a:p>
            <a:pPr lvl="1">
              <a:buFont typeface="Wingdings" panose="05000000000000000000" pitchFamily="2" charset="2"/>
              <a:buChar char="§"/>
            </a:pPr>
            <a:r>
              <a:rPr lang="en-GB" dirty="0"/>
              <a:t>Access to information</a:t>
            </a:r>
          </a:p>
          <a:p>
            <a:pPr lvl="1">
              <a:buFont typeface="Wingdings" panose="05000000000000000000" pitchFamily="2" charset="2"/>
              <a:buChar char="§"/>
            </a:pPr>
            <a:r>
              <a:rPr lang="en-GB" dirty="0"/>
              <a:t>Risk assessment procedures</a:t>
            </a:r>
          </a:p>
          <a:p>
            <a:pPr lvl="1">
              <a:buFont typeface="Wingdings" panose="05000000000000000000" pitchFamily="2" charset="2"/>
              <a:buChar char="§"/>
            </a:pPr>
            <a:r>
              <a:rPr lang="en-GB" dirty="0"/>
              <a:t>Risk mitigation procedures</a:t>
            </a:r>
          </a:p>
          <a:p>
            <a:r>
              <a:rPr lang="en-GB" sz="2400" dirty="0"/>
              <a:t>Operators need to regularly evaluate the due diligence system</a:t>
            </a:r>
          </a:p>
          <a:p>
            <a:r>
              <a:rPr lang="en-GB" sz="2400" dirty="0"/>
              <a:t>Operators need to keep record for 5 years</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15</a:t>
            </a:fld>
            <a:endParaRPr lang="zh-TW" altLang="en-US"/>
          </a:p>
        </p:txBody>
      </p:sp>
    </p:spTree>
    <p:extLst>
      <p:ext uri="{BB962C8B-B14F-4D97-AF65-F5344CB8AC3E}">
        <p14:creationId xmlns:p14="http://schemas.microsoft.com/office/powerpoint/2010/main" val="2259494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958" y="1174752"/>
            <a:ext cx="9144000" cy="1143000"/>
          </a:xfrm>
        </p:spPr>
        <p:txBody>
          <a:bodyPr>
            <a:normAutofit/>
          </a:bodyPr>
          <a:lstStyle/>
          <a:p>
            <a:r>
              <a:rPr lang="en-GB" dirty="0" smtClean="0">
                <a:solidFill>
                  <a:srgbClr val="006600"/>
                </a:solidFill>
              </a:rPr>
              <a:t>Who develops the due diligence system?</a:t>
            </a:r>
            <a:endParaRPr lang="en-GB" dirty="0">
              <a:solidFill>
                <a:srgbClr val="006600"/>
              </a:solidFill>
            </a:endParaRPr>
          </a:p>
        </p:txBody>
      </p:sp>
      <p:sp>
        <p:nvSpPr>
          <p:cNvPr id="3" name="Content Placeholder 2"/>
          <p:cNvSpPr>
            <a:spLocks noGrp="1"/>
          </p:cNvSpPr>
          <p:nvPr>
            <p:ph idx="1"/>
          </p:nvPr>
        </p:nvSpPr>
        <p:spPr>
          <a:xfrm>
            <a:off x="370958" y="2258334"/>
            <a:ext cx="8229600" cy="4525963"/>
          </a:xfrm>
        </p:spPr>
        <p:txBody>
          <a:bodyPr>
            <a:normAutofit/>
          </a:bodyPr>
          <a:lstStyle/>
          <a:p>
            <a:r>
              <a:rPr lang="en-GB" sz="2400" dirty="0"/>
              <a:t>The regulation provides two options:</a:t>
            </a:r>
          </a:p>
          <a:p>
            <a:pPr lvl="1">
              <a:buSzPct val="80000"/>
              <a:buFont typeface="Wingdings" panose="05000000000000000000" pitchFamily="2" charset="2"/>
              <a:buChar char="§"/>
            </a:pPr>
            <a:r>
              <a:rPr lang="en-GB" dirty="0"/>
              <a:t>Operators can design, implement and regularly evaluate their own system</a:t>
            </a:r>
          </a:p>
          <a:p>
            <a:pPr lvl="1">
              <a:buSzPct val="80000"/>
              <a:buFont typeface="Wingdings" panose="05000000000000000000" pitchFamily="2" charset="2"/>
              <a:buChar char="§"/>
            </a:pPr>
            <a:r>
              <a:rPr lang="en-GB" dirty="0"/>
              <a:t>Operators can use a system provided by a ‘</a:t>
            </a:r>
            <a:r>
              <a:rPr lang="en-GB" i="1" dirty="0"/>
              <a:t>monitoring organisation’</a:t>
            </a:r>
          </a:p>
          <a:p>
            <a:r>
              <a:rPr lang="en-GB" sz="2400" dirty="0"/>
              <a:t>The ultimate responsibility to comply with the requirements of the EU Timber Regulation rests with the operator even if he uses the due diligence system of a monitoring organisation</a:t>
            </a:r>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16</a:t>
            </a:fld>
            <a:endParaRPr lang="zh-TW" altLang="en-US"/>
          </a:p>
        </p:txBody>
      </p:sp>
    </p:spTree>
    <p:extLst>
      <p:ext uri="{BB962C8B-B14F-4D97-AF65-F5344CB8AC3E}">
        <p14:creationId xmlns:p14="http://schemas.microsoft.com/office/powerpoint/2010/main" val="2742779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4750"/>
            <a:ext cx="9144000" cy="1143000"/>
          </a:xfrm>
        </p:spPr>
        <p:txBody>
          <a:bodyPr/>
          <a:lstStyle/>
          <a:p>
            <a:r>
              <a:rPr lang="en-GB" dirty="0" smtClean="0">
                <a:solidFill>
                  <a:srgbClr val="006600"/>
                </a:solidFill>
              </a:rPr>
              <a:t>Due diligence system</a:t>
            </a:r>
            <a:endParaRPr lang="en-GB" dirty="0">
              <a:solidFill>
                <a:srgbClr val="006600"/>
              </a:solidFill>
            </a:endParaRPr>
          </a:p>
        </p:txBody>
      </p:sp>
      <p:pic>
        <p:nvPicPr>
          <p:cNvPr id="19458" name="Picture 2"/>
          <p:cNvPicPr>
            <a:picLocks noChangeAspect="1" noChangeArrowheads="1"/>
          </p:cNvPicPr>
          <p:nvPr/>
        </p:nvPicPr>
        <p:blipFill>
          <a:blip r:embed="rId2" cstate="print"/>
          <a:srcRect/>
          <a:stretch>
            <a:fillRect/>
          </a:stretch>
        </p:blipFill>
        <p:spPr bwMode="auto">
          <a:xfrm>
            <a:off x="473091" y="2137940"/>
            <a:ext cx="7691195" cy="4590128"/>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F683FC37-21A4-4DC8-A2E1-F50B525F9E8E}" type="slidenum">
              <a:rPr lang="zh-TW" altLang="en-US" smtClean="0"/>
              <a:t>17</a:t>
            </a:fld>
            <a:endParaRPr lang="zh-TW" altLang="en-US"/>
          </a:p>
        </p:txBody>
      </p:sp>
    </p:spTree>
    <p:extLst>
      <p:ext uri="{BB962C8B-B14F-4D97-AF65-F5344CB8AC3E}">
        <p14:creationId xmlns:p14="http://schemas.microsoft.com/office/powerpoint/2010/main" val="14283335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425" y="1197513"/>
            <a:ext cx="9144000" cy="1143000"/>
          </a:xfrm>
        </p:spPr>
        <p:txBody>
          <a:bodyPr>
            <a:normAutofit/>
          </a:bodyPr>
          <a:lstStyle/>
          <a:p>
            <a:r>
              <a:rPr lang="en-GB" dirty="0" smtClean="0">
                <a:solidFill>
                  <a:srgbClr val="006600"/>
                </a:solidFill>
              </a:rPr>
              <a:t>Due diligence system: information (1/3)</a:t>
            </a:r>
            <a:endParaRPr lang="en-GB" dirty="0">
              <a:solidFill>
                <a:srgbClr val="006600"/>
              </a:solidFill>
            </a:endParaRPr>
          </a:p>
        </p:txBody>
      </p:sp>
      <p:sp>
        <p:nvSpPr>
          <p:cNvPr id="3" name="Content Placeholder 2"/>
          <p:cNvSpPr>
            <a:spLocks noGrp="1"/>
          </p:cNvSpPr>
          <p:nvPr>
            <p:ph idx="1"/>
          </p:nvPr>
        </p:nvSpPr>
        <p:spPr>
          <a:xfrm>
            <a:off x="352133" y="2241550"/>
            <a:ext cx="10740410" cy="3415110"/>
          </a:xfrm>
        </p:spPr>
        <p:txBody>
          <a:bodyPr>
            <a:normAutofit/>
          </a:bodyPr>
          <a:lstStyle/>
          <a:p>
            <a:r>
              <a:rPr lang="en-GB" b="1" dirty="0"/>
              <a:t>Access to information on</a:t>
            </a:r>
            <a:r>
              <a:rPr lang="en-GB" dirty="0"/>
              <a:t> </a:t>
            </a:r>
            <a:r>
              <a:rPr lang="en-GB" b="1" dirty="0"/>
              <a:t>species</a:t>
            </a:r>
          </a:p>
          <a:p>
            <a:pPr lvl="1">
              <a:buSzPct val="80000"/>
              <a:buFont typeface="Wingdings" panose="05000000000000000000" pitchFamily="2" charset="2"/>
              <a:buChar char="§"/>
            </a:pPr>
            <a:r>
              <a:rPr lang="en-GB" dirty="0" smtClean="0"/>
              <a:t>Description </a:t>
            </a:r>
            <a:r>
              <a:rPr lang="en-GB" dirty="0"/>
              <a:t>of the type of product and species of the wood used (trade and common name and, where applicable, also the full scientific name). </a:t>
            </a:r>
            <a:endParaRPr lang="en-GB" dirty="0" smtClean="0"/>
          </a:p>
          <a:p>
            <a:pPr lvl="1">
              <a:buSzPct val="80000"/>
              <a:buFont typeface="Wingdings" panose="05000000000000000000" pitchFamily="2" charset="2"/>
              <a:buChar char="§"/>
            </a:pPr>
            <a:r>
              <a:rPr lang="en-GB" i="1" dirty="0" smtClean="0"/>
              <a:t>The </a:t>
            </a:r>
            <a:r>
              <a:rPr lang="en-GB" i="1" dirty="0"/>
              <a:t>full scientific name of the tree species shall be provided where ambiguity in the use of the common name exists</a:t>
            </a:r>
            <a:r>
              <a:rPr lang="en-GB" dirty="0"/>
              <a:t>.</a:t>
            </a:r>
          </a:p>
          <a:p>
            <a:endParaRPr lang="en-GB"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18</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7425" y="4446985"/>
            <a:ext cx="9172575" cy="2419350"/>
          </a:xfrm>
          <a:prstGeom prst="rect">
            <a:avLst/>
          </a:prstGeom>
        </p:spPr>
      </p:pic>
    </p:spTree>
    <p:extLst>
      <p:ext uri="{BB962C8B-B14F-4D97-AF65-F5344CB8AC3E}">
        <p14:creationId xmlns:p14="http://schemas.microsoft.com/office/powerpoint/2010/main" val="31577196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32" y="1055917"/>
            <a:ext cx="9144000" cy="1417638"/>
          </a:xfrm>
        </p:spPr>
        <p:txBody>
          <a:bodyPr>
            <a:normAutofit/>
          </a:bodyPr>
          <a:lstStyle/>
          <a:p>
            <a:r>
              <a:rPr lang="en-GB" dirty="0">
                <a:solidFill>
                  <a:srgbClr val="006600"/>
                </a:solidFill>
              </a:rPr>
              <a:t>Due diligence system: </a:t>
            </a:r>
            <a:r>
              <a:rPr lang="en-GB" dirty="0" smtClean="0">
                <a:solidFill>
                  <a:srgbClr val="006600"/>
                </a:solidFill>
              </a:rPr>
              <a:t>information (2/3)</a:t>
            </a:r>
            <a:endParaRPr lang="en-GB" dirty="0">
              <a:solidFill>
                <a:srgbClr val="006600"/>
              </a:solidFill>
            </a:endParaRPr>
          </a:p>
        </p:txBody>
      </p:sp>
      <p:sp>
        <p:nvSpPr>
          <p:cNvPr id="3" name="Content Placeholder 2"/>
          <p:cNvSpPr>
            <a:spLocks noGrp="1"/>
          </p:cNvSpPr>
          <p:nvPr>
            <p:ph idx="1"/>
          </p:nvPr>
        </p:nvSpPr>
        <p:spPr>
          <a:xfrm>
            <a:off x="337456" y="2241550"/>
            <a:ext cx="11074255" cy="4525963"/>
          </a:xfrm>
        </p:spPr>
        <p:txBody>
          <a:bodyPr>
            <a:normAutofit/>
          </a:bodyPr>
          <a:lstStyle/>
          <a:p>
            <a:r>
              <a:rPr lang="en-GB" sz="2400" b="1" dirty="0"/>
              <a:t>Access to information on origin of harvest</a:t>
            </a:r>
            <a:r>
              <a:rPr lang="en-GB" sz="2400" dirty="0"/>
              <a:t>:</a:t>
            </a:r>
          </a:p>
          <a:p>
            <a:pPr lvl="1">
              <a:buSzPct val="80000"/>
              <a:buFont typeface="Wingdings" panose="05000000000000000000" pitchFamily="2" charset="2"/>
              <a:buChar char="§"/>
            </a:pPr>
            <a:r>
              <a:rPr lang="en-GB" b="1" dirty="0" smtClean="0"/>
              <a:t>Country </a:t>
            </a:r>
            <a:r>
              <a:rPr lang="en-GB" b="1" dirty="0"/>
              <a:t>of harvest</a:t>
            </a:r>
            <a:r>
              <a:rPr lang="en-GB" dirty="0"/>
              <a:t>, and where applicable:</a:t>
            </a:r>
          </a:p>
          <a:p>
            <a:pPr lvl="2"/>
            <a:r>
              <a:rPr lang="en-GB" sz="2200" b="1" dirty="0" smtClean="0"/>
              <a:t>Sub-national </a:t>
            </a:r>
            <a:r>
              <a:rPr lang="en-GB" sz="2200" b="1" dirty="0"/>
              <a:t>region </a:t>
            </a:r>
            <a:r>
              <a:rPr lang="en-GB" sz="2200" dirty="0"/>
              <a:t>where the timber was harvested. </a:t>
            </a:r>
            <a:r>
              <a:rPr lang="en-GB" sz="2200" i="1" dirty="0"/>
              <a:t>Information on the sub-national region shall be provided where risk of illegal harvesting between sub-national regions </a:t>
            </a:r>
            <a:r>
              <a:rPr lang="en-GB" sz="2200" i="1" dirty="0" smtClean="0"/>
              <a:t>varies.</a:t>
            </a:r>
            <a:endParaRPr lang="en-GB" sz="2200" dirty="0"/>
          </a:p>
          <a:p>
            <a:pPr lvl="2"/>
            <a:r>
              <a:rPr lang="en-GB" sz="2200" b="1" dirty="0" smtClean="0"/>
              <a:t>Concession </a:t>
            </a:r>
            <a:r>
              <a:rPr lang="en-GB" sz="2200" b="1" dirty="0"/>
              <a:t>of harvest</a:t>
            </a:r>
            <a:r>
              <a:rPr lang="en-GB" sz="2200" dirty="0"/>
              <a:t>. </a:t>
            </a:r>
            <a:r>
              <a:rPr lang="en-GB" sz="2200" i="1" dirty="0"/>
              <a:t>Information on the concession of harvest shall be provided where the risk of illegal harvesting between concessions of harvest in a country or sub-national region varies</a:t>
            </a:r>
            <a:r>
              <a:rPr lang="en-GB" sz="2200" dirty="0"/>
              <a:t>.</a:t>
            </a:r>
            <a:br>
              <a:rPr lang="en-GB" sz="2200" dirty="0"/>
            </a:br>
            <a:endParaRPr lang="en-GB" sz="2200" dirty="0"/>
          </a:p>
          <a:p>
            <a:endParaRPr lang="en-GB" dirty="0"/>
          </a:p>
        </p:txBody>
      </p:sp>
      <p:sp>
        <p:nvSpPr>
          <p:cNvPr id="8" name="Slide Number Placeholder 7"/>
          <p:cNvSpPr>
            <a:spLocks noGrp="1"/>
          </p:cNvSpPr>
          <p:nvPr>
            <p:ph type="sldNum" sz="quarter" idx="12"/>
          </p:nvPr>
        </p:nvSpPr>
        <p:spPr/>
        <p:txBody>
          <a:bodyPr/>
          <a:lstStyle/>
          <a:p>
            <a:fld id="{F683FC37-21A4-4DC8-A2E1-F50B525F9E8E}" type="slidenum">
              <a:rPr lang="zh-TW" altLang="en-US" smtClean="0"/>
              <a:t>19</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7457" y="5154243"/>
            <a:ext cx="9229725" cy="1704975"/>
          </a:xfrm>
          <a:prstGeom prst="rect">
            <a:avLst/>
          </a:prstGeom>
        </p:spPr>
      </p:pic>
    </p:spTree>
    <p:extLst>
      <p:ext uri="{BB962C8B-B14F-4D97-AF65-F5344CB8AC3E}">
        <p14:creationId xmlns:p14="http://schemas.microsoft.com/office/powerpoint/2010/main" val="3346040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EU TR: Scope, Due Diligence system</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4" y="1195797"/>
            <a:ext cx="9144000" cy="1143000"/>
          </a:xfrm>
        </p:spPr>
        <p:txBody>
          <a:bodyPr>
            <a:normAutofit/>
          </a:bodyPr>
          <a:lstStyle/>
          <a:p>
            <a:r>
              <a:rPr lang="en-GB" dirty="0">
                <a:solidFill>
                  <a:srgbClr val="006600"/>
                </a:solidFill>
              </a:rPr>
              <a:t>Due diligence system: </a:t>
            </a:r>
            <a:r>
              <a:rPr lang="en-GB" dirty="0" smtClean="0">
                <a:solidFill>
                  <a:srgbClr val="006600"/>
                </a:solidFill>
              </a:rPr>
              <a:t>information (3/3)</a:t>
            </a:r>
            <a:endParaRPr lang="en-GB" dirty="0">
              <a:solidFill>
                <a:srgbClr val="006600"/>
              </a:solidFill>
            </a:endParaRPr>
          </a:p>
        </p:txBody>
      </p:sp>
      <p:sp>
        <p:nvSpPr>
          <p:cNvPr id="3" name="Content Placeholder 2"/>
          <p:cNvSpPr>
            <a:spLocks noGrp="1"/>
          </p:cNvSpPr>
          <p:nvPr>
            <p:ph idx="1"/>
          </p:nvPr>
        </p:nvSpPr>
        <p:spPr>
          <a:xfrm>
            <a:off x="366192" y="2149474"/>
            <a:ext cx="9278551" cy="4525963"/>
          </a:xfrm>
        </p:spPr>
        <p:txBody>
          <a:bodyPr>
            <a:normAutofit/>
          </a:bodyPr>
          <a:lstStyle/>
          <a:p>
            <a:r>
              <a:rPr lang="en-GB" b="1" dirty="0"/>
              <a:t>Access to information on</a:t>
            </a:r>
            <a:r>
              <a:rPr lang="en-GB" dirty="0" smtClean="0"/>
              <a:t>:</a:t>
            </a:r>
            <a:endParaRPr lang="en-GB" dirty="0"/>
          </a:p>
          <a:p>
            <a:pPr lvl="1">
              <a:buSzPct val="80000"/>
              <a:buFont typeface="Wingdings" panose="05000000000000000000" pitchFamily="2" charset="2"/>
              <a:buChar char="§"/>
            </a:pPr>
            <a:r>
              <a:rPr lang="en-GB" b="1" dirty="0"/>
              <a:t>Quantity</a:t>
            </a:r>
            <a:r>
              <a:rPr lang="en-GB" dirty="0"/>
              <a:t>: expressed in volume, weight or number of </a:t>
            </a:r>
            <a:r>
              <a:rPr lang="en-GB" dirty="0" smtClean="0"/>
              <a:t>units</a:t>
            </a:r>
            <a:endParaRPr lang="en-GB" dirty="0"/>
          </a:p>
          <a:p>
            <a:pPr lvl="1">
              <a:buSzPct val="80000"/>
              <a:buFont typeface="Wingdings" panose="05000000000000000000" pitchFamily="2" charset="2"/>
              <a:buChar char="§"/>
            </a:pPr>
            <a:r>
              <a:rPr lang="en-GB" dirty="0"/>
              <a:t>Name and address of the </a:t>
            </a:r>
            <a:r>
              <a:rPr lang="en-GB" b="1" dirty="0"/>
              <a:t>supplier</a:t>
            </a:r>
            <a:r>
              <a:rPr lang="en-GB" dirty="0"/>
              <a:t> to the </a:t>
            </a:r>
            <a:r>
              <a:rPr lang="en-GB" dirty="0" smtClean="0"/>
              <a:t>operator</a:t>
            </a:r>
            <a:endParaRPr lang="en-GB" dirty="0"/>
          </a:p>
          <a:p>
            <a:pPr lvl="1">
              <a:buSzPct val="80000"/>
              <a:buFont typeface="Wingdings" panose="05000000000000000000" pitchFamily="2" charset="2"/>
              <a:buChar char="§"/>
            </a:pPr>
            <a:r>
              <a:rPr lang="en-GB" dirty="0"/>
              <a:t>Name and address of </a:t>
            </a:r>
            <a:r>
              <a:rPr lang="en-GB" b="1" dirty="0"/>
              <a:t>the trader to whom the timber and timber products have been </a:t>
            </a:r>
            <a:r>
              <a:rPr lang="en-GB" b="1" dirty="0" smtClean="0"/>
              <a:t>supplied</a:t>
            </a:r>
            <a:endParaRPr lang="en-GB" dirty="0"/>
          </a:p>
          <a:p>
            <a:pPr lvl="1">
              <a:buSzPct val="80000"/>
              <a:buFont typeface="Wingdings" panose="05000000000000000000" pitchFamily="2" charset="2"/>
              <a:buChar char="§"/>
            </a:pPr>
            <a:r>
              <a:rPr lang="en-GB" dirty="0"/>
              <a:t>Documents or other information showing </a:t>
            </a:r>
            <a:r>
              <a:rPr lang="en-GB" b="1" dirty="0"/>
              <a:t>legality</a:t>
            </a:r>
            <a:r>
              <a:rPr lang="en-GB" dirty="0"/>
              <a:t> of the </a:t>
            </a:r>
            <a:r>
              <a:rPr lang="en-GB" dirty="0" smtClean="0"/>
              <a:t>timber</a:t>
            </a:r>
            <a:endParaRPr lang="en-GB" dirty="0"/>
          </a:p>
          <a:p>
            <a:endParaRPr lang="en-GB" dirty="0"/>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t>20</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8344" y="5286375"/>
            <a:ext cx="9296400" cy="1571625"/>
          </a:xfrm>
          <a:prstGeom prst="rect">
            <a:avLst/>
          </a:prstGeom>
        </p:spPr>
      </p:pic>
    </p:spTree>
    <p:extLst>
      <p:ext uri="{BB962C8B-B14F-4D97-AF65-F5344CB8AC3E}">
        <p14:creationId xmlns:p14="http://schemas.microsoft.com/office/powerpoint/2010/main" val="2816993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7428"/>
            <a:ext cx="8229600" cy="1143000"/>
          </a:xfrm>
        </p:spPr>
        <p:txBody>
          <a:bodyPr>
            <a:normAutofit/>
          </a:bodyPr>
          <a:lstStyle/>
          <a:p>
            <a:r>
              <a:rPr lang="en-GB" dirty="0">
                <a:solidFill>
                  <a:srgbClr val="006600"/>
                </a:solidFill>
              </a:rPr>
              <a:t>Due diligence </a:t>
            </a:r>
            <a:r>
              <a:rPr lang="en-GB" dirty="0" smtClean="0">
                <a:solidFill>
                  <a:srgbClr val="006600"/>
                </a:solidFill>
              </a:rPr>
              <a:t>system: risk assessment</a:t>
            </a:r>
            <a:endParaRPr lang="en-GB" dirty="0">
              <a:solidFill>
                <a:srgbClr val="006600"/>
              </a:solidFill>
            </a:endParaRPr>
          </a:p>
        </p:txBody>
      </p:sp>
      <p:sp>
        <p:nvSpPr>
          <p:cNvPr id="3" name="Content Placeholder 2"/>
          <p:cNvSpPr>
            <a:spLocks noGrp="1"/>
          </p:cNvSpPr>
          <p:nvPr>
            <p:ph idx="1"/>
          </p:nvPr>
        </p:nvSpPr>
        <p:spPr>
          <a:xfrm>
            <a:off x="381000" y="2241550"/>
            <a:ext cx="11554968" cy="5087590"/>
          </a:xfrm>
        </p:spPr>
        <p:txBody>
          <a:bodyPr>
            <a:normAutofit/>
          </a:bodyPr>
          <a:lstStyle/>
          <a:p>
            <a:pPr marL="0" indent="0">
              <a:buNone/>
            </a:pPr>
            <a:r>
              <a:rPr lang="en-GB" dirty="0"/>
              <a:t>Operators shall, based on the procedures, take into account the relevant risk assessment criteria, including:</a:t>
            </a:r>
          </a:p>
          <a:p>
            <a:r>
              <a:rPr lang="en-GB" sz="2400" dirty="0"/>
              <a:t>assurance of compliance with applicable </a:t>
            </a:r>
            <a:r>
              <a:rPr lang="en-GB" sz="2400" dirty="0" smtClean="0"/>
              <a:t>legislation, which may include certification or other third-party-verified schemes which cover compliance with applicable legislation</a:t>
            </a:r>
            <a:endParaRPr lang="en-GB" sz="2400" dirty="0"/>
          </a:p>
          <a:p>
            <a:r>
              <a:rPr lang="en-GB" sz="2400" dirty="0"/>
              <a:t>prevalence of illegal harvesting of specific tree species,</a:t>
            </a:r>
          </a:p>
          <a:p>
            <a:r>
              <a:rPr lang="en-GB" sz="2400" dirty="0"/>
              <a:t>prevalence of illegal harvesting or practices in the country of harvest and/or sub-national region where the timber was </a:t>
            </a:r>
            <a:r>
              <a:rPr lang="en-GB" sz="2400" dirty="0" smtClean="0"/>
              <a:t>harvested, including consideration of the prevalence of armed conflict</a:t>
            </a:r>
            <a:endParaRPr lang="en-GB" sz="2400" dirty="0"/>
          </a:p>
          <a:p>
            <a:r>
              <a:rPr lang="en-GB" sz="2400" dirty="0"/>
              <a:t>sanctions imposed by the UN Security Council or the Council of the EU on timber imports or </a:t>
            </a:r>
            <a:r>
              <a:rPr lang="en-GB" sz="2400" dirty="0" smtClean="0"/>
              <a:t>exports</a:t>
            </a:r>
            <a:endParaRPr lang="en-GB" sz="2400" dirty="0"/>
          </a:p>
          <a:p>
            <a:r>
              <a:rPr lang="en-GB" sz="2400" dirty="0"/>
              <a:t>complexity of the supply chain of timber and timber </a:t>
            </a:r>
            <a:r>
              <a:rPr lang="en-GB" sz="2400" dirty="0" smtClean="0"/>
              <a:t>products</a:t>
            </a:r>
            <a:r>
              <a:rPr lang="en-GB" sz="2000" dirty="0"/>
              <a:t/>
            </a:r>
            <a:br>
              <a:rPr lang="en-GB" sz="2000" dirty="0"/>
            </a:br>
            <a:endParaRPr lang="en-GB" sz="20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21</a:t>
            </a:fld>
            <a:endParaRPr lang="zh-TW" altLang="en-US"/>
          </a:p>
        </p:txBody>
      </p:sp>
    </p:spTree>
    <p:extLst>
      <p:ext uri="{BB962C8B-B14F-4D97-AF65-F5344CB8AC3E}">
        <p14:creationId xmlns:p14="http://schemas.microsoft.com/office/powerpoint/2010/main" val="2181888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199" y="1175657"/>
            <a:ext cx="8229600" cy="1143000"/>
          </a:xfrm>
        </p:spPr>
        <p:txBody>
          <a:bodyPr/>
          <a:lstStyle/>
          <a:p>
            <a:r>
              <a:rPr lang="en-GB" dirty="0">
                <a:solidFill>
                  <a:srgbClr val="006600"/>
                </a:solidFill>
              </a:rPr>
              <a:t>Due diligence </a:t>
            </a:r>
            <a:r>
              <a:rPr lang="en-GB" dirty="0" smtClean="0">
                <a:solidFill>
                  <a:srgbClr val="006600"/>
                </a:solidFill>
              </a:rPr>
              <a:t>system: mitigation</a:t>
            </a:r>
            <a:endParaRPr lang="en-GB" dirty="0">
              <a:solidFill>
                <a:srgbClr val="006600"/>
              </a:solidFill>
            </a:endParaRPr>
          </a:p>
        </p:txBody>
      </p:sp>
      <p:sp>
        <p:nvSpPr>
          <p:cNvPr id="3" name="Content Placeholder 2"/>
          <p:cNvSpPr>
            <a:spLocks noGrp="1"/>
          </p:cNvSpPr>
          <p:nvPr>
            <p:ph idx="1"/>
          </p:nvPr>
        </p:nvSpPr>
        <p:spPr>
          <a:xfrm>
            <a:off x="359227" y="2174130"/>
            <a:ext cx="10284389" cy="4525963"/>
          </a:xfrm>
        </p:spPr>
        <p:txBody>
          <a:bodyPr/>
          <a:lstStyle/>
          <a:p>
            <a:pPr marL="0" indent="0">
              <a:buNone/>
            </a:pPr>
            <a:r>
              <a:rPr lang="en-GB" dirty="0"/>
              <a:t>Where negligible risk is not found operators have to </a:t>
            </a:r>
            <a:r>
              <a:rPr lang="en-GB" dirty="0" smtClean="0"/>
              <a:t>mitigate the risk</a:t>
            </a:r>
            <a:endParaRPr lang="en-GB" sz="2400" dirty="0"/>
          </a:p>
          <a:p>
            <a:r>
              <a:rPr lang="en-GB" sz="2400" dirty="0"/>
              <a:t>A set of measures and procedures that are adequate and proportionate to minimise effectively that risk and which may include requiring additional information or documents and/or </a:t>
            </a:r>
            <a:r>
              <a:rPr lang="en-GB" sz="2400" dirty="0" smtClean="0"/>
              <a:t>third </a:t>
            </a:r>
            <a:r>
              <a:rPr lang="en-GB" sz="2400" dirty="0"/>
              <a:t>party verification.</a:t>
            </a:r>
          </a:p>
          <a:p>
            <a:endParaRPr lang="en-GB" sz="2400" dirty="0"/>
          </a:p>
          <a:p>
            <a:pPr marL="0" indent="0">
              <a:buNone/>
            </a:pPr>
            <a:endParaRPr lang="en-GB" sz="2400"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22</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9227" y="4448175"/>
            <a:ext cx="9696450" cy="2409825"/>
          </a:xfrm>
          <a:prstGeom prst="rect">
            <a:avLst/>
          </a:prstGeom>
        </p:spPr>
      </p:pic>
    </p:spTree>
    <p:extLst>
      <p:ext uri="{BB962C8B-B14F-4D97-AF65-F5344CB8AC3E}">
        <p14:creationId xmlns:p14="http://schemas.microsoft.com/office/powerpoint/2010/main" val="2004847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7429"/>
            <a:ext cx="8229600" cy="1143000"/>
          </a:xfrm>
        </p:spPr>
        <p:txBody>
          <a:bodyPr/>
          <a:lstStyle/>
          <a:p>
            <a:r>
              <a:rPr lang="en-GB" dirty="0" smtClean="0">
                <a:solidFill>
                  <a:srgbClr val="006600"/>
                </a:solidFill>
              </a:rPr>
              <a:t>Compliance with the regulation</a:t>
            </a:r>
            <a:endParaRPr lang="en-GB" dirty="0">
              <a:solidFill>
                <a:srgbClr val="006600"/>
              </a:solidFill>
            </a:endParaRPr>
          </a:p>
        </p:txBody>
      </p:sp>
      <p:sp>
        <p:nvSpPr>
          <p:cNvPr id="3" name="Content Placeholder 2"/>
          <p:cNvSpPr>
            <a:spLocks noGrp="1"/>
          </p:cNvSpPr>
          <p:nvPr>
            <p:ph idx="1"/>
          </p:nvPr>
        </p:nvSpPr>
        <p:spPr>
          <a:xfrm>
            <a:off x="370114" y="2132437"/>
            <a:ext cx="10080171" cy="5181856"/>
          </a:xfrm>
        </p:spPr>
        <p:txBody>
          <a:bodyPr>
            <a:normAutofit/>
          </a:bodyPr>
          <a:lstStyle/>
          <a:p>
            <a:r>
              <a:rPr lang="en-GB" sz="2400" dirty="0"/>
              <a:t>The EU Timber Regulation does not endorse particular legality or forest certification schemes, though risk assessment criteria may include third party verification: </a:t>
            </a:r>
          </a:p>
          <a:p>
            <a:pPr lvl="1">
              <a:buFont typeface="Wingdings" panose="05000000000000000000" pitchFamily="2" charset="2"/>
              <a:buChar char="§"/>
            </a:pPr>
            <a:r>
              <a:rPr lang="en-GB" dirty="0"/>
              <a:t>The EU TR mentions ‘</a:t>
            </a:r>
            <a:r>
              <a:rPr lang="en-GB" i="1" dirty="0"/>
              <a:t>assurance of compliance with applicable legislation, which may include certification or other third-party verified schemes which cover compliance with applicable legislation</a:t>
            </a:r>
            <a:r>
              <a:rPr lang="en-GB" dirty="0"/>
              <a:t>’</a:t>
            </a:r>
          </a:p>
          <a:p>
            <a:r>
              <a:rPr lang="en-GB" sz="2400" dirty="0"/>
              <a:t>Only timber and timber products with a FLEGT license or a CITES permit automatically comply with the EU Timber Regulation</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t>23</a:t>
            </a:fld>
            <a:endParaRPr lang="zh-TW" altLang="en-US"/>
          </a:p>
        </p:txBody>
      </p:sp>
    </p:spTree>
    <p:extLst>
      <p:ext uri="{BB962C8B-B14F-4D97-AF65-F5344CB8AC3E}">
        <p14:creationId xmlns:p14="http://schemas.microsoft.com/office/powerpoint/2010/main" val="1005902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315" y="1210061"/>
            <a:ext cx="8229600" cy="1143000"/>
          </a:xfrm>
        </p:spPr>
        <p:txBody>
          <a:bodyPr/>
          <a:lstStyle/>
          <a:p>
            <a:r>
              <a:rPr lang="en-GB" dirty="0" smtClean="0">
                <a:solidFill>
                  <a:srgbClr val="006600"/>
                </a:solidFill>
              </a:rPr>
              <a:t>Guidance</a:t>
            </a:r>
            <a:endParaRPr lang="en-GB" dirty="0">
              <a:solidFill>
                <a:srgbClr val="006600"/>
              </a:solidFill>
            </a:endParaRPr>
          </a:p>
        </p:txBody>
      </p:sp>
      <p:sp>
        <p:nvSpPr>
          <p:cNvPr id="4" name="TextBox 3"/>
          <p:cNvSpPr txBox="1"/>
          <p:nvPr/>
        </p:nvSpPr>
        <p:spPr>
          <a:xfrm>
            <a:off x="6509982" y="2446267"/>
            <a:ext cx="4844955" cy="2308324"/>
          </a:xfrm>
          <a:prstGeom prst="rect">
            <a:avLst/>
          </a:prstGeom>
          <a:noFill/>
        </p:spPr>
        <p:txBody>
          <a:bodyPr wrap="square" rtlCol="0">
            <a:spAutoFit/>
          </a:bodyPr>
          <a:lstStyle/>
          <a:p>
            <a:r>
              <a:rPr lang="en-GB" sz="2400" dirty="0" smtClean="0"/>
              <a:t>Further information can be found on the websites of the EU: </a:t>
            </a:r>
          </a:p>
          <a:p>
            <a:endParaRPr lang="en-GB" sz="1600" dirty="0"/>
          </a:p>
          <a:p>
            <a:r>
              <a:rPr lang="en-GB" sz="2000" dirty="0" smtClean="0">
                <a:hlinkClick r:id="rId3"/>
              </a:rPr>
              <a:t>http</a:t>
            </a:r>
            <a:r>
              <a:rPr lang="en-GB" sz="2000" dirty="0">
                <a:hlinkClick r:id="rId3"/>
              </a:rPr>
              <a:t>://ec.europa.eu/environment/eutr2013</a:t>
            </a:r>
            <a:r>
              <a:rPr lang="en-GB" sz="2000" dirty="0" smtClean="0">
                <a:hlinkClick r:id="rId3"/>
              </a:rPr>
              <a:t>/</a:t>
            </a:r>
            <a:endParaRPr lang="en-GB" sz="2000" dirty="0" smtClean="0"/>
          </a:p>
          <a:p>
            <a:r>
              <a:rPr lang="en-GB" sz="2000" dirty="0" smtClean="0"/>
              <a:t>and</a:t>
            </a:r>
          </a:p>
          <a:p>
            <a:r>
              <a:rPr lang="en-GB" sz="2000" dirty="0" smtClean="0">
                <a:hlinkClick r:id="rId4"/>
              </a:rPr>
              <a:t>http</a:t>
            </a:r>
            <a:r>
              <a:rPr lang="en-GB" sz="2000" dirty="0">
                <a:hlinkClick r:id="rId4"/>
              </a:rPr>
              <a:t>://</a:t>
            </a:r>
            <a:r>
              <a:rPr lang="en-GB" sz="2000" dirty="0" smtClean="0">
                <a:hlinkClick r:id="rId4"/>
              </a:rPr>
              <a:t>ec.europa.eu/environment/forests/timber_regulation.htm</a:t>
            </a:r>
            <a:r>
              <a:rPr lang="en-GB" sz="2000" dirty="0" smtClean="0"/>
              <a:t>   </a:t>
            </a:r>
            <a:endParaRPr lang="en-GB" sz="2000"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t>24</a:t>
            </a:fld>
            <a:endParaRPr lang="zh-TW" altLang="en-US"/>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108" y="2241550"/>
            <a:ext cx="5542326" cy="4367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3657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4640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97035"/>
            <a:ext cx="8229600" cy="1143000"/>
          </a:xfrm>
        </p:spPr>
        <p:txBody>
          <a:bodyPr>
            <a:normAutofit/>
          </a:bodyPr>
          <a:lstStyle/>
          <a:p>
            <a:r>
              <a:rPr lang="en-GB" dirty="0" smtClean="0">
                <a:solidFill>
                  <a:srgbClr val="006600"/>
                </a:solidFill>
              </a:rPr>
              <a:t>European context: FLEGT Action Plan</a:t>
            </a:r>
            <a:endParaRPr lang="en-GB" dirty="0">
              <a:solidFill>
                <a:srgbClr val="006600"/>
              </a:solidFill>
            </a:endParaRPr>
          </a:p>
        </p:txBody>
      </p:sp>
      <p:sp>
        <p:nvSpPr>
          <p:cNvPr id="3" name="Content Placeholder 2"/>
          <p:cNvSpPr>
            <a:spLocks noGrp="1"/>
          </p:cNvSpPr>
          <p:nvPr>
            <p:ph idx="1"/>
          </p:nvPr>
        </p:nvSpPr>
        <p:spPr>
          <a:xfrm>
            <a:off x="370115" y="2206625"/>
            <a:ext cx="7067422" cy="5184576"/>
          </a:xfrm>
        </p:spPr>
        <p:txBody>
          <a:bodyPr>
            <a:normAutofit/>
          </a:bodyPr>
          <a:lstStyle/>
          <a:p>
            <a:pPr marL="231775" indent="-231775">
              <a:lnSpc>
                <a:spcPts val="2400"/>
              </a:lnSpc>
              <a:spcAft>
                <a:spcPts val="500"/>
              </a:spcAft>
            </a:pPr>
            <a:r>
              <a:rPr lang="en-GB" sz="2600" dirty="0"/>
              <a:t>European Commission’s 2003 Action Plan on Forest Law Enforcement, Governance and Trade (FLEGT)</a:t>
            </a:r>
          </a:p>
          <a:p>
            <a:pPr marL="231775" indent="-231775" eaLnBrk="0" hangingPunct="0">
              <a:spcAft>
                <a:spcPts val="500"/>
              </a:spcAft>
              <a:defRPr/>
            </a:pPr>
            <a:r>
              <a:rPr lang="en-GB" sz="2600" dirty="0"/>
              <a:t>Set out process and package of measures to address problem of illegal logging and related trade</a:t>
            </a:r>
            <a:endParaRPr lang="en-US" sz="2600" dirty="0"/>
          </a:p>
          <a:p>
            <a:pPr marL="231775" indent="-231775" eaLnBrk="0" hangingPunct="0">
              <a:spcAft>
                <a:spcPts val="500"/>
              </a:spcAft>
              <a:defRPr/>
            </a:pPr>
            <a:r>
              <a:rPr lang="en-US" sz="2600" dirty="0"/>
              <a:t>Addressing illegal logging, linking good governance in developing countries with the legal trade instruments and influence offered by the EU’s internal market; shared responsibility between producer and consumer</a:t>
            </a:r>
          </a:p>
          <a:p>
            <a:endParaRPr lang="en-GB"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t>3</a:t>
            </a:fld>
            <a:endParaRPr lang="zh-TW" altLang="en-US"/>
          </a:p>
        </p:txBody>
      </p:sp>
    </p:spTree>
    <p:extLst>
      <p:ext uri="{BB962C8B-B14F-4D97-AF65-F5344CB8AC3E}">
        <p14:creationId xmlns:p14="http://schemas.microsoft.com/office/powerpoint/2010/main" val="500250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81000" y="1164771"/>
            <a:ext cx="8229600" cy="1143000"/>
          </a:xfrm>
        </p:spPr>
        <p:txBody>
          <a:bodyPr/>
          <a:lstStyle/>
          <a:p>
            <a:r>
              <a:rPr lang="en-GB" dirty="0" smtClean="0">
                <a:solidFill>
                  <a:srgbClr val="006600"/>
                </a:solidFill>
              </a:rPr>
              <a:t>FLEGT </a:t>
            </a:r>
            <a:r>
              <a:rPr lang="en-GB" dirty="0" smtClean="0">
                <a:solidFill>
                  <a:srgbClr val="006600"/>
                </a:solidFill>
                <a:cs typeface="Times New Roman" pitchFamily="18" charset="0"/>
              </a:rPr>
              <a:t>Key Components</a:t>
            </a:r>
            <a:endParaRPr lang="en-US" b="1" dirty="0" smtClean="0">
              <a:solidFill>
                <a:srgbClr val="006600"/>
              </a:solidFill>
            </a:endParaRPr>
          </a:p>
        </p:txBody>
      </p:sp>
      <p:sp>
        <p:nvSpPr>
          <p:cNvPr id="72707" name="Rectangle 3"/>
          <p:cNvSpPr>
            <a:spLocks noGrp="1" noChangeArrowheads="1"/>
          </p:cNvSpPr>
          <p:nvPr>
            <p:ph idx="1"/>
          </p:nvPr>
        </p:nvSpPr>
        <p:spPr>
          <a:xfrm>
            <a:off x="381000" y="2206625"/>
            <a:ext cx="8229600" cy="4525963"/>
          </a:xfrm>
        </p:spPr>
        <p:txBody>
          <a:bodyPr/>
          <a:lstStyle/>
          <a:p>
            <a:pPr marL="544513" indent="-544513" algn="just">
              <a:buFontTx/>
              <a:buAutoNum type="arabicPeriod"/>
            </a:pPr>
            <a:r>
              <a:rPr lang="en-GB" dirty="0"/>
              <a:t>Support to Producer Countries</a:t>
            </a:r>
          </a:p>
          <a:p>
            <a:pPr marL="544513" indent="-544513" algn="just">
              <a:buFontTx/>
              <a:buAutoNum type="arabicPeriod"/>
            </a:pPr>
            <a:r>
              <a:rPr lang="en-GB" dirty="0"/>
              <a:t>Support for Private Sector Initiatives</a:t>
            </a:r>
          </a:p>
          <a:p>
            <a:pPr marL="544513" indent="-544513" algn="just">
              <a:buFontTx/>
              <a:buAutoNum type="arabicPeriod"/>
            </a:pPr>
            <a:r>
              <a:rPr lang="en-GB" dirty="0"/>
              <a:t>Investment safeguards</a:t>
            </a:r>
          </a:p>
          <a:p>
            <a:pPr marL="544513" indent="-544513">
              <a:buFontTx/>
              <a:buAutoNum type="arabicPeriod"/>
            </a:pPr>
            <a:r>
              <a:rPr lang="en-GB" dirty="0"/>
              <a:t>Addressing the problem of conflict timber</a:t>
            </a:r>
            <a:r>
              <a:rPr lang="en-US" dirty="0"/>
              <a:t> </a:t>
            </a:r>
          </a:p>
          <a:p>
            <a:pPr marL="544513" indent="-544513">
              <a:buFontTx/>
              <a:buAutoNum type="arabicPeriod"/>
            </a:pPr>
            <a:r>
              <a:rPr lang="en-GB" dirty="0"/>
              <a:t>Activities to promote trade in legal timber</a:t>
            </a:r>
          </a:p>
          <a:p>
            <a:pPr marL="914400" lvl="1" indent="-382588">
              <a:buFont typeface="Wingdings" panose="05000000000000000000" pitchFamily="2" charset="2"/>
              <a:buChar char="§"/>
            </a:pPr>
            <a:r>
              <a:rPr lang="en-GB" dirty="0"/>
              <a:t>Voluntary Partnership Agreements (VPAs)</a:t>
            </a:r>
          </a:p>
          <a:p>
            <a:pPr marL="544513" indent="-544513" algn="just">
              <a:buFontTx/>
              <a:buAutoNum type="arabicPeriod"/>
            </a:pPr>
            <a:r>
              <a:rPr lang="en-GB" dirty="0"/>
              <a:t>Additional options for legislation</a:t>
            </a:r>
          </a:p>
          <a:p>
            <a:pPr marL="914400" lvl="1" indent="-347663" algn="just">
              <a:buFont typeface="Wingdings" panose="05000000000000000000" pitchFamily="2" charset="2"/>
              <a:buChar char="§"/>
            </a:pPr>
            <a:r>
              <a:rPr lang="en-GB" dirty="0"/>
              <a:t>EU Timber Regulation</a:t>
            </a:r>
          </a:p>
          <a:p>
            <a:pPr marL="544513" indent="-544513" algn="just">
              <a:buFontTx/>
              <a:buAutoNum type="arabicPeriod"/>
            </a:pPr>
            <a:r>
              <a:rPr lang="en-GB" dirty="0"/>
              <a:t>Public Timber Procurement Policies</a:t>
            </a:r>
          </a:p>
        </p:txBody>
      </p:sp>
      <p:sp>
        <p:nvSpPr>
          <p:cNvPr id="4" name="Oval 89"/>
          <p:cNvSpPr>
            <a:spLocks noChangeArrowheads="1"/>
          </p:cNvSpPr>
          <p:nvPr/>
        </p:nvSpPr>
        <p:spPr bwMode="auto">
          <a:xfrm>
            <a:off x="381000" y="5573486"/>
            <a:ext cx="5976664" cy="478972"/>
          </a:xfrm>
          <a:prstGeom prst="ellipse">
            <a:avLst/>
          </a:prstGeom>
          <a:noFill/>
          <a:ln w="31750">
            <a:solidFill>
              <a:srgbClr val="FF0000"/>
            </a:solidFill>
            <a:round/>
            <a:headEnd/>
            <a:tailEnd/>
          </a:ln>
        </p:spPr>
        <p:txBody>
          <a:bodyPr wrap="none" anchor="ctr"/>
          <a:lstStyle/>
          <a:p>
            <a:endParaRPr lang="nl-NL"/>
          </a:p>
        </p:txBody>
      </p:sp>
      <p:sp>
        <p:nvSpPr>
          <p:cNvPr id="2" name="Slide Number Placeholder 1"/>
          <p:cNvSpPr>
            <a:spLocks noGrp="1"/>
          </p:cNvSpPr>
          <p:nvPr>
            <p:ph type="sldNum" sz="quarter" idx="12"/>
          </p:nvPr>
        </p:nvSpPr>
        <p:spPr/>
        <p:txBody>
          <a:bodyPr/>
          <a:lstStyle/>
          <a:p>
            <a:fld id="{F683FC37-21A4-4DC8-A2E1-F50B525F9E8E}" type="slidenum">
              <a:rPr lang="zh-TW" altLang="en-US" smtClean="0"/>
              <a:t>4</a:t>
            </a:fld>
            <a:endParaRPr lang="zh-TW" altLang="en-US"/>
          </a:p>
        </p:txBody>
      </p:sp>
    </p:spTree>
    <p:extLst>
      <p:ext uri="{BB962C8B-B14F-4D97-AF65-F5344CB8AC3E}">
        <p14:creationId xmlns:p14="http://schemas.microsoft.com/office/powerpoint/2010/main" val="8480067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628" y="1192927"/>
            <a:ext cx="8671048" cy="1143000"/>
          </a:xfrm>
        </p:spPr>
        <p:txBody>
          <a:bodyPr>
            <a:noAutofit/>
          </a:bodyPr>
          <a:lstStyle/>
          <a:p>
            <a:r>
              <a:rPr lang="en-GB" dirty="0">
                <a:solidFill>
                  <a:srgbClr val="006600"/>
                </a:solidFill>
              </a:rPr>
              <a:t>The EU Timber Regulation (EU) No </a:t>
            </a:r>
            <a:r>
              <a:rPr lang="en-GB" dirty="0" smtClean="0">
                <a:solidFill>
                  <a:srgbClr val="006600"/>
                </a:solidFill>
              </a:rPr>
              <a:t>955/2010              </a:t>
            </a:r>
            <a:endParaRPr lang="en-GB" dirty="0">
              <a:solidFill>
                <a:srgbClr val="006600"/>
              </a:solidFill>
            </a:endParaRPr>
          </a:p>
        </p:txBody>
      </p:sp>
      <p:sp>
        <p:nvSpPr>
          <p:cNvPr id="3" name="Content Placeholder 2"/>
          <p:cNvSpPr>
            <a:spLocks noGrp="1"/>
          </p:cNvSpPr>
          <p:nvPr>
            <p:ph idx="1"/>
          </p:nvPr>
        </p:nvSpPr>
        <p:spPr>
          <a:xfrm>
            <a:off x="457200" y="2206625"/>
            <a:ext cx="5266928" cy="4525963"/>
          </a:xfrm>
        </p:spPr>
        <p:txBody>
          <a:bodyPr>
            <a:normAutofit/>
          </a:bodyPr>
          <a:lstStyle/>
          <a:p>
            <a:pPr marL="0" indent="0">
              <a:buNone/>
            </a:pPr>
            <a:r>
              <a:rPr lang="en-GB" dirty="0"/>
              <a:t>As of 3 March 2013, the EU Timber Regulation makes it illegal to place illegally harvested timber and timber products on the EU market</a:t>
            </a:r>
          </a:p>
        </p:txBody>
      </p:sp>
      <p:pic>
        <p:nvPicPr>
          <p:cNvPr id="4" name="Picture 2" descr="C:\Users\sofie77\Desktop\EUTR.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38260" y="2273249"/>
            <a:ext cx="2982416" cy="4219626"/>
          </a:xfrm>
          <a:prstGeom prst="rect">
            <a:avLst/>
          </a:prstGeom>
          <a:noFill/>
          <a:ln>
            <a:solidFill>
              <a:schemeClr val="tx1"/>
            </a:solidFill>
          </a:ln>
        </p:spPr>
      </p:pic>
      <p:sp>
        <p:nvSpPr>
          <p:cNvPr id="5" name="Slide Number Placeholder 4"/>
          <p:cNvSpPr>
            <a:spLocks noGrp="1"/>
          </p:cNvSpPr>
          <p:nvPr>
            <p:ph type="sldNum" sz="quarter" idx="12"/>
          </p:nvPr>
        </p:nvSpPr>
        <p:spPr/>
        <p:txBody>
          <a:bodyPr/>
          <a:lstStyle/>
          <a:p>
            <a:fld id="{F683FC37-21A4-4DC8-A2E1-F50B525F9E8E}" type="slidenum">
              <a:rPr lang="zh-TW" altLang="en-US" smtClean="0"/>
              <a:t>5</a:t>
            </a:fld>
            <a:endParaRPr lang="zh-TW" altLang="en-US"/>
          </a:p>
        </p:txBody>
      </p:sp>
    </p:spTree>
    <p:extLst>
      <p:ext uri="{BB962C8B-B14F-4D97-AF65-F5344CB8AC3E}">
        <p14:creationId xmlns:p14="http://schemas.microsoft.com/office/powerpoint/2010/main" val="2711017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683FC37-21A4-4DC8-A2E1-F50B525F9E8E}" type="slidenum">
              <a:rPr lang="zh-TW" altLang="en-US" smtClean="0"/>
              <a:t>6</a:t>
            </a:fld>
            <a:endParaRPr lang="zh-TW" altLang="en-US"/>
          </a:p>
        </p:txBody>
      </p:sp>
      <p:cxnSp>
        <p:nvCxnSpPr>
          <p:cNvPr id="8" name="Straight Connector 7"/>
          <p:cNvCxnSpPr/>
          <p:nvPr/>
        </p:nvCxnSpPr>
        <p:spPr>
          <a:xfrm>
            <a:off x="1017841" y="4462190"/>
            <a:ext cx="7416824"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38618" y="4063451"/>
            <a:ext cx="1008112" cy="369332"/>
          </a:xfrm>
          <a:prstGeom prst="rect">
            <a:avLst/>
          </a:prstGeom>
          <a:noFill/>
        </p:spPr>
        <p:txBody>
          <a:bodyPr wrap="square" rtlCol="0">
            <a:spAutoFit/>
          </a:bodyPr>
          <a:lstStyle/>
          <a:p>
            <a:r>
              <a:rPr lang="en-GB" dirty="0"/>
              <a:t>2003</a:t>
            </a:r>
          </a:p>
        </p:txBody>
      </p:sp>
      <p:sp>
        <p:nvSpPr>
          <p:cNvPr id="12" name="TextBox 11"/>
          <p:cNvSpPr txBox="1"/>
          <p:nvPr/>
        </p:nvSpPr>
        <p:spPr>
          <a:xfrm>
            <a:off x="2027431" y="4063451"/>
            <a:ext cx="792088" cy="369332"/>
          </a:xfrm>
          <a:prstGeom prst="rect">
            <a:avLst/>
          </a:prstGeom>
          <a:noFill/>
        </p:spPr>
        <p:txBody>
          <a:bodyPr wrap="square" rtlCol="0">
            <a:spAutoFit/>
          </a:bodyPr>
          <a:lstStyle/>
          <a:p>
            <a:r>
              <a:rPr lang="en-GB" dirty="0"/>
              <a:t>2006</a:t>
            </a:r>
          </a:p>
        </p:txBody>
      </p:sp>
      <p:sp>
        <p:nvSpPr>
          <p:cNvPr id="13" name="TextBox 12"/>
          <p:cNvSpPr txBox="1"/>
          <p:nvPr/>
        </p:nvSpPr>
        <p:spPr>
          <a:xfrm>
            <a:off x="3129599" y="4070797"/>
            <a:ext cx="792088" cy="369332"/>
          </a:xfrm>
          <a:prstGeom prst="rect">
            <a:avLst/>
          </a:prstGeom>
          <a:noFill/>
        </p:spPr>
        <p:txBody>
          <a:bodyPr wrap="square" rtlCol="0">
            <a:spAutoFit/>
          </a:bodyPr>
          <a:lstStyle/>
          <a:p>
            <a:r>
              <a:rPr lang="en-GB" dirty="0"/>
              <a:t>2008</a:t>
            </a:r>
          </a:p>
        </p:txBody>
      </p:sp>
      <p:sp>
        <p:nvSpPr>
          <p:cNvPr id="14" name="TextBox 13"/>
          <p:cNvSpPr txBox="1"/>
          <p:nvPr/>
        </p:nvSpPr>
        <p:spPr>
          <a:xfrm>
            <a:off x="4473579" y="4042456"/>
            <a:ext cx="864096" cy="369332"/>
          </a:xfrm>
          <a:prstGeom prst="rect">
            <a:avLst/>
          </a:prstGeom>
          <a:noFill/>
        </p:spPr>
        <p:txBody>
          <a:bodyPr wrap="square" rtlCol="0">
            <a:spAutoFit/>
          </a:bodyPr>
          <a:lstStyle/>
          <a:p>
            <a:r>
              <a:rPr lang="en-GB" dirty="0"/>
              <a:t>2010</a:t>
            </a:r>
          </a:p>
        </p:txBody>
      </p:sp>
      <p:sp>
        <p:nvSpPr>
          <p:cNvPr id="15" name="TextBox 14"/>
          <p:cNvSpPr txBox="1"/>
          <p:nvPr/>
        </p:nvSpPr>
        <p:spPr>
          <a:xfrm>
            <a:off x="7617759" y="4042456"/>
            <a:ext cx="1224136" cy="369332"/>
          </a:xfrm>
          <a:prstGeom prst="rect">
            <a:avLst/>
          </a:prstGeom>
          <a:noFill/>
        </p:spPr>
        <p:txBody>
          <a:bodyPr wrap="square" rtlCol="0">
            <a:spAutoFit/>
          </a:bodyPr>
          <a:lstStyle/>
          <a:p>
            <a:r>
              <a:rPr lang="en-GB" dirty="0"/>
              <a:t>2013</a:t>
            </a:r>
          </a:p>
        </p:txBody>
      </p:sp>
      <p:sp>
        <p:nvSpPr>
          <p:cNvPr id="16" name="TextBox 15"/>
          <p:cNvSpPr txBox="1"/>
          <p:nvPr/>
        </p:nvSpPr>
        <p:spPr>
          <a:xfrm>
            <a:off x="628554" y="4966911"/>
            <a:ext cx="1440160" cy="1754326"/>
          </a:xfrm>
          <a:prstGeom prst="rect">
            <a:avLst/>
          </a:prstGeom>
          <a:noFill/>
          <a:ln>
            <a:solidFill>
              <a:schemeClr val="accent1"/>
            </a:solidFill>
          </a:ln>
        </p:spPr>
        <p:txBody>
          <a:bodyPr wrap="square" rtlCol="0">
            <a:spAutoFit/>
          </a:bodyPr>
          <a:lstStyle/>
          <a:p>
            <a:r>
              <a:rPr lang="en-GB" dirty="0"/>
              <a:t>FLEGT Action Plan </a:t>
            </a:r>
            <a:r>
              <a:rPr lang="en-US" dirty="0"/>
              <a:t>foresaw the need for additional legislative options </a:t>
            </a:r>
            <a:endParaRPr lang="en-GB" dirty="0"/>
          </a:p>
        </p:txBody>
      </p:sp>
      <p:sp>
        <p:nvSpPr>
          <p:cNvPr id="17" name="TextBox 16"/>
          <p:cNvSpPr txBox="1"/>
          <p:nvPr/>
        </p:nvSpPr>
        <p:spPr>
          <a:xfrm>
            <a:off x="1631387" y="2163300"/>
            <a:ext cx="1584176" cy="1200329"/>
          </a:xfrm>
          <a:prstGeom prst="rect">
            <a:avLst/>
          </a:prstGeom>
          <a:noFill/>
          <a:ln>
            <a:solidFill>
              <a:schemeClr val="accent1"/>
            </a:solidFill>
          </a:ln>
        </p:spPr>
        <p:txBody>
          <a:bodyPr wrap="square" rtlCol="0">
            <a:spAutoFit/>
          </a:bodyPr>
          <a:lstStyle/>
          <a:p>
            <a:r>
              <a:rPr lang="en-US" dirty="0"/>
              <a:t>A result of an assessment of different </a:t>
            </a:r>
            <a:r>
              <a:rPr lang="en-US" dirty="0" smtClean="0"/>
              <a:t>options</a:t>
            </a:r>
            <a:endParaRPr lang="en-US" strike="sngStrike" dirty="0">
              <a:solidFill>
                <a:srgbClr val="FF0000"/>
              </a:solidFill>
            </a:endParaRPr>
          </a:p>
        </p:txBody>
      </p:sp>
      <p:sp>
        <p:nvSpPr>
          <p:cNvPr id="3" name="TextBox 2"/>
          <p:cNvSpPr txBox="1"/>
          <p:nvPr/>
        </p:nvSpPr>
        <p:spPr>
          <a:xfrm>
            <a:off x="2863809" y="5105410"/>
            <a:ext cx="1567637" cy="1477328"/>
          </a:xfrm>
          <a:prstGeom prst="rect">
            <a:avLst/>
          </a:prstGeom>
          <a:solidFill>
            <a:schemeClr val="bg1"/>
          </a:solidFill>
          <a:ln>
            <a:solidFill>
              <a:schemeClr val="accent1"/>
            </a:solidFill>
          </a:ln>
        </p:spPr>
        <p:txBody>
          <a:bodyPr wrap="square" rtlCol="0">
            <a:spAutoFit/>
          </a:bodyPr>
          <a:lstStyle/>
          <a:p>
            <a:r>
              <a:rPr lang="en-US" dirty="0"/>
              <a:t>European Commission (EC) proposed a draft regulation</a:t>
            </a:r>
          </a:p>
        </p:txBody>
      </p:sp>
      <p:sp>
        <p:nvSpPr>
          <p:cNvPr id="4" name="TextBox 3"/>
          <p:cNvSpPr txBox="1"/>
          <p:nvPr/>
        </p:nvSpPr>
        <p:spPr>
          <a:xfrm>
            <a:off x="3921687" y="2172968"/>
            <a:ext cx="1656184" cy="1477328"/>
          </a:xfrm>
          <a:prstGeom prst="rect">
            <a:avLst/>
          </a:prstGeom>
          <a:noFill/>
          <a:ln>
            <a:solidFill>
              <a:schemeClr val="accent1"/>
            </a:solidFill>
          </a:ln>
        </p:spPr>
        <p:txBody>
          <a:bodyPr wrap="square" rtlCol="0">
            <a:spAutoFit/>
          </a:bodyPr>
          <a:lstStyle/>
          <a:p>
            <a:r>
              <a:rPr lang="en-US" dirty="0"/>
              <a:t>European Parliament voted to outlaw illegal timber and products</a:t>
            </a:r>
            <a:endParaRPr lang="en-GB" dirty="0"/>
          </a:p>
        </p:txBody>
      </p:sp>
      <p:sp>
        <p:nvSpPr>
          <p:cNvPr id="6" name="TextBox 5"/>
          <p:cNvSpPr txBox="1"/>
          <p:nvPr/>
        </p:nvSpPr>
        <p:spPr>
          <a:xfrm>
            <a:off x="7254090" y="2226103"/>
            <a:ext cx="1368152" cy="1477328"/>
          </a:xfrm>
          <a:prstGeom prst="rect">
            <a:avLst/>
          </a:prstGeom>
          <a:noFill/>
          <a:ln>
            <a:solidFill>
              <a:schemeClr val="accent1"/>
            </a:solidFill>
          </a:ln>
        </p:spPr>
        <p:txBody>
          <a:bodyPr wrap="square" rtlCol="0">
            <a:spAutoFit/>
          </a:bodyPr>
          <a:lstStyle/>
          <a:p>
            <a:r>
              <a:rPr lang="en-US" dirty="0"/>
              <a:t>The regulation entered into force</a:t>
            </a:r>
          </a:p>
          <a:p>
            <a:endParaRPr lang="en-GB" dirty="0"/>
          </a:p>
        </p:txBody>
      </p:sp>
      <p:sp>
        <p:nvSpPr>
          <p:cNvPr id="18" name="TextBox 17"/>
          <p:cNvSpPr txBox="1"/>
          <p:nvPr/>
        </p:nvSpPr>
        <p:spPr>
          <a:xfrm>
            <a:off x="6016488" y="4042456"/>
            <a:ext cx="864096" cy="369332"/>
          </a:xfrm>
          <a:prstGeom prst="rect">
            <a:avLst/>
          </a:prstGeom>
          <a:noFill/>
        </p:spPr>
        <p:txBody>
          <a:bodyPr wrap="square" rtlCol="0">
            <a:spAutoFit/>
          </a:bodyPr>
          <a:lstStyle/>
          <a:p>
            <a:r>
              <a:rPr lang="en-GB" dirty="0"/>
              <a:t>2012</a:t>
            </a:r>
          </a:p>
        </p:txBody>
      </p:sp>
      <p:sp>
        <p:nvSpPr>
          <p:cNvPr id="7" name="TextBox 6"/>
          <p:cNvSpPr txBox="1"/>
          <p:nvPr/>
        </p:nvSpPr>
        <p:spPr>
          <a:xfrm>
            <a:off x="5699855" y="5124243"/>
            <a:ext cx="1917904" cy="646331"/>
          </a:xfrm>
          <a:prstGeom prst="rect">
            <a:avLst/>
          </a:prstGeom>
          <a:noFill/>
          <a:ln>
            <a:solidFill>
              <a:schemeClr val="accent1"/>
            </a:solidFill>
          </a:ln>
        </p:spPr>
        <p:txBody>
          <a:bodyPr wrap="square" rtlCol="0">
            <a:spAutoFit/>
          </a:bodyPr>
          <a:lstStyle/>
          <a:p>
            <a:r>
              <a:rPr lang="en-GB" dirty="0"/>
              <a:t>Delegated Act and Implementing Act</a:t>
            </a:r>
          </a:p>
        </p:txBody>
      </p:sp>
      <p:cxnSp>
        <p:nvCxnSpPr>
          <p:cNvPr id="19" name="Straight Connector 18"/>
          <p:cNvCxnSpPr>
            <a:stCxn id="17" idx="2"/>
            <a:endCxn id="12" idx="0"/>
          </p:cNvCxnSpPr>
          <p:nvPr/>
        </p:nvCxnSpPr>
        <p:spPr>
          <a:xfrm>
            <a:off x="2423475" y="3363629"/>
            <a:ext cx="0" cy="699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3" idx="2"/>
          </p:cNvCxnSpPr>
          <p:nvPr/>
        </p:nvCxnSpPr>
        <p:spPr>
          <a:xfrm>
            <a:off x="3525643" y="4440130"/>
            <a:ext cx="13972" cy="6635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2"/>
          </p:cNvCxnSpPr>
          <p:nvPr/>
        </p:nvCxnSpPr>
        <p:spPr>
          <a:xfrm>
            <a:off x="1442674" y="4432783"/>
            <a:ext cx="8710" cy="534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 idx="2"/>
          </p:cNvCxnSpPr>
          <p:nvPr/>
        </p:nvCxnSpPr>
        <p:spPr>
          <a:xfrm>
            <a:off x="4749779" y="3650296"/>
            <a:ext cx="0" cy="42050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6433457" y="4462190"/>
            <a:ext cx="15080" cy="6758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6" idx="2"/>
          </p:cNvCxnSpPr>
          <p:nvPr/>
        </p:nvCxnSpPr>
        <p:spPr>
          <a:xfrm flipH="1">
            <a:off x="7932104" y="3703432"/>
            <a:ext cx="6063" cy="339025"/>
          </a:xfrm>
          <a:prstGeom prst="line">
            <a:avLst/>
          </a:prstGeom>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350968" y="1188537"/>
            <a:ext cx="8671048"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Timeline</a:t>
            </a:r>
            <a:endParaRPr lang="en-GB" dirty="0">
              <a:solidFill>
                <a:srgbClr val="006600"/>
              </a:solidFill>
            </a:endParaRPr>
          </a:p>
        </p:txBody>
      </p:sp>
    </p:spTree>
    <p:extLst>
      <p:ext uri="{BB962C8B-B14F-4D97-AF65-F5344CB8AC3E}">
        <p14:creationId xmlns:p14="http://schemas.microsoft.com/office/powerpoint/2010/main" val="4003397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a:xfrm>
            <a:off x="357857" y="1175260"/>
            <a:ext cx="8229600" cy="1143000"/>
          </a:xfrm>
        </p:spPr>
        <p:txBody>
          <a:bodyPr/>
          <a:lstStyle/>
          <a:p>
            <a:r>
              <a:rPr lang="en-US" dirty="0" smtClean="0">
                <a:solidFill>
                  <a:srgbClr val="006600"/>
                </a:solidFill>
              </a:rPr>
              <a:t>Geographical scope</a:t>
            </a:r>
          </a:p>
        </p:txBody>
      </p:sp>
      <p:sp>
        <p:nvSpPr>
          <p:cNvPr id="6148" name="Rectangle 7"/>
          <p:cNvSpPr>
            <a:spLocks noGrp="1" noChangeArrowheads="1"/>
          </p:cNvSpPr>
          <p:nvPr>
            <p:ph idx="1"/>
          </p:nvPr>
        </p:nvSpPr>
        <p:spPr>
          <a:xfrm>
            <a:off x="357857" y="2241550"/>
            <a:ext cx="5041457" cy="4525963"/>
          </a:xfrm>
        </p:spPr>
        <p:txBody>
          <a:bodyPr/>
          <a:lstStyle/>
          <a:p>
            <a:r>
              <a:rPr lang="en-US" dirty="0" smtClean="0"/>
              <a:t>The regulation covers trade in timber products on the EU market and applies to both imported and domestically produced timber</a:t>
            </a:r>
          </a:p>
        </p:txBody>
      </p:sp>
      <p:pic>
        <p:nvPicPr>
          <p:cNvPr id="6151" name="Picture 7"/>
          <p:cNvPicPr>
            <a:picLocks noChangeAspect="1" noChangeArrowheads="1"/>
          </p:cNvPicPr>
          <p:nvPr/>
        </p:nvPicPr>
        <p:blipFill>
          <a:blip r:embed="rId2" cstate="print"/>
          <a:srcRect/>
          <a:stretch>
            <a:fillRect/>
          </a:stretch>
        </p:blipFill>
        <p:spPr bwMode="auto">
          <a:xfrm>
            <a:off x="5310797" y="2258483"/>
            <a:ext cx="6792807" cy="3987629"/>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F683FC37-21A4-4DC8-A2E1-F50B525F9E8E}" type="slidenum">
              <a:rPr lang="zh-TW" altLang="en-US" smtClean="0"/>
              <a:t>7</a:t>
            </a:fld>
            <a:endParaRPr lang="zh-TW" altLang="en-US"/>
          </a:p>
        </p:txBody>
      </p:sp>
    </p:spTree>
    <p:extLst>
      <p:ext uri="{BB962C8B-B14F-4D97-AF65-F5344CB8AC3E}">
        <p14:creationId xmlns:p14="http://schemas.microsoft.com/office/powerpoint/2010/main" val="218525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97428"/>
            <a:ext cx="8229600" cy="1143000"/>
          </a:xfrm>
        </p:spPr>
        <p:txBody>
          <a:bodyPr/>
          <a:lstStyle/>
          <a:p>
            <a:r>
              <a:rPr lang="en-GB" dirty="0" smtClean="0">
                <a:solidFill>
                  <a:srgbClr val="006600"/>
                </a:solidFill>
              </a:rPr>
              <a:t>Product scope (1/2)</a:t>
            </a:r>
            <a:endParaRPr lang="en-GB" dirty="0">
              <a:solidFill>
                <a:srgbClr val="FF0000"/>
              </a:solidFill>
            </a:endParaRPr>
          </a:p>
        </p:txBody>
      </p:sp>
      <p:sp>
        <p:nvSpPr>
          <p:cNvPr id="3" name="Content Placeholder 2"/>
          <p:cNvSpPr>
            <a:spLocks noGrp="1"/>
          </p:cNvSpPr>
          <p:nvPr>
            <p:ph idx="1"/>
          </p:nvPr>
        </p:nvSpPr>
        <p:spPr>
          <a:xfrm>
            <a:off x="359228" y="2119268"/>
            <a:ext cx="7641771" cy="5529943"/>
          </a:xfrm>
        </p:spPr>
        <p:txBody>
          <a:bodyPr>
            <a:normAutofit/>
          </a:bodyPr>
          <a:lstStyle/>
          <a:p>
            <a:r>
              <a:rPr lang="en-GB" sz="2400" dirty="0" smtClean="0"/>
              <a:t>Products listed in the Annex of the Regulation, including:</a:t>
            </a:r>
          </a:p>
          <a:p>
            <a:pPr lvl="1">
              <a:buFont typeface="Wingdings" panose="05000000000000000000" pitchFamily="2" charset="2"/>
              <a:buChar char="§"/>
            </a:pPr>
            <a:r>
              <a:rPr lang="en-GB" dirty="0"/>
              <a:t>4403 Wood in the rough, 4407 Sawn wood, 4408 veneer, 4410 particle board, 4414 wooden frames</a:t>
            </a:r>
          </a:p>
          <a:p>
            <a:pPr lvl="1">
              <a:buFont typeface="Wingdings" panose="05000000000000000000" pitchFamily="2" charset="2"/>
              <a:buChar char="§"/>
            </a:pPr>
            <a:r>
              <a:rPr lang="en-GB" dirty="0"/>
              <a:t>Pulp and paper of chapters 47,48</a:t>
            </a:r>
          </a:p>
          <a:p>
            <a:pPr lvl="1">
              <a:buFont typeface="Wingdings" panose="05000000000000000000" pitchFamily="2" charset="2"/>
              <a:buChar char="§"/>
            </a:pPr>
            <a:r>
              <a:rPr lang="en-GB" dirty="0"/>
              <a:t>Wooden furniture e.g. 9403 30, 9403 40</a:t>
            </a:r>
          </a:p>
          <a:p>
            <a:r>
              <a:rPr lang="en-GB" sz="2400" dirty="0" smtClean="0"/>
              <a:t>Some products are not covered, e.g. musical instruments, lamps and lighting fittings, chairs</a:t>
            </a:r>
          </a:p>
          <a:p>
            <a:r>
              <a:rPr lang="en-GB" sz="2400" dirty="0" smtClean="0"/>
              <a:t>Printed materials and recycled materials are also exempted</a:t>
            </a:r>
          </a:p>
          <a:p>
            <a:r>
              <a:rPr lang="en-GB" sz="2400" dirty="0" smtClean="0"/>
              <a:t>Note that the annex can be amended and more products will be included in the coming years</a:t>
            </a:r>
            <a:endParaRPr lang="en-GB" sz="2400" dirty="0"/>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t>8</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7018" y="2244236"/>
            <a:ext cx="2374982" cy="4613764"/>
          </a:xfrm>
          <a:prstGeom prst="rect">
            <a:avLst/>
          </a:prstGeom>
        </p:spPr>
      </p:pic>
    </p:spTree>
    <p:extLst>
      <p:ext uri="{BB962C8B-B14F-4D97-AF65-F5344CB8AC3E}">
        <p14:creationId xmlns:p14="http://schemas.microsoft.com/office/powerpoint/2010/main" val="2725722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91622"/>
            <a:ext cx="8229600" cy="1143000"/>
          </a:xfrm>
        </p:spPr>
        <p:txBody>
          <a:bodyPr/>
          <a:lstStyle/>
          <a:p>
            <a:r>
              <a:rPr lang="en-GB" dirty="0" smtClean="0">
                <a:solidFill>
                  <a:srgbClr val="006600"/>
                </a:solidFill>
              </a:rPr>
              <a:t>Products scope (2/2)</a:t>
            </a:r>
            <a:endParaRPr lang="en-GB" dirty="0">
              <a:solidFill>
                <a:srgbClr val="FF0000"/>
              </a:solidFill>
            </a:endParaRPr>
          </a:p>
        </p:txBody>
      </p:sp>
      <p:sp>
        <p:nvSpPr>
          <p:cNvPr id="3" name="Content Placeholder 2"/>
          <p:cNvSpPr>
            <a:spLocks noGrp="1"/>
          </p:cNvSpPr>
          <p:nvPr>
            <p:ph idx="1"/>
          </p:nvPr>
        </p:nvSpPr>
        <p:spPr>
          <a:xfrm>
            <a:off x="370114" y="2127454"/>
            <a:ext cx="8749501" cy="5143297"/>
          </a:xfrm>
        </p:spPr>
        <p:txBody>
          <a:bodyPr numCol="2">
            <a:normAutofit fontScale="62500" lnSpcReduction="20000"/>
          </a:bodyPr>
          <a:lstStyle/>
          <a:p>
            <a:r>
              <a:rPr lang="en-GB" sz="5000" dirty="0"/>
              <a:t>Wood in the rough</a:t>
            </a:r>
          </a:p>
          <a:p>
            <a:r>
              <a:rPr lang="en-GB" sz="5000" dirty="0"/>
              <a:t>Railway or tramway sleepers</a:t>
            </a:r>
          </a:p>
          <a:p>
            <a:r>
              <a:rPr lang="en-GB" sz="5000" dirty="0"/>
              <a:t>Wood sawn or chipped lengthwise</a:t>
            </a:r>
          </a:p>
          <a:p>
            <a:r>
              <a:rPr lang="en-GB" sz="5000" dirty="0"/>
              <a:t>Sheets for veneering</a:t>
            </a:r>
          </a:p>
          <a:p>
            <a:r>
              <a:rPr lang="en-GB" sz="5000" dirty="0"/>
              <a:t>Particle board, oriented strand board (OSB)</a:t>
            </a:r>
          </a:p>
          <a:p>
            <a:r>
              <a:rPr lang="en-GB" sz="5000" dirty="0"/>
              <a:t>Fibreboard of wood</a:t>
            </a:r>
          </a:p>
          <a:p>
            <a:r>
              <a:rPr lang="en-GB" sz="5000" dirty="0"/>
              <a:t>Plywood, veneered </a:t>
            </a:r>
            <a:r>
              <a:rPr lang="en-GB" sz="5000" dirty="0" smtClean="0"/>
              <a:t>panels</a:t>
            </a:r>
          </a:p>
          <a:p>
            <a:pPr marL="0" indent="0">
              <a:buNone/>
            </a:pPr>
            <a:endParaRPr lang="en-GB" sz="5000" dirty="0"/>
          </a:p>
          <a:p>
            <a:r>
              <a:rPr lang="en-GB" sz="5000" dirty="0"/>
              <a:t>Densified wood</a:t>
            </a:r>
          </a:p>
          <a:p>
            <a:r>
              <a:rPr lang="en-GB" sz="5000" dirty="0" smtClean="0"/>
              <a:t>Wood fuel</a:t>
            </a:r>
          </a:p>
          <a:p>
            <a:r>
              <a:rPr lang="en-GB" sz="5000" dirty="0" smtClean="0"/>
              <a:t>Wooden frames</a:t>
            </a:r>
          </a:p>
          <a:p>
            <a:r>
              <a:rPr lang="en-GB" sz="5000" dirty="0" smtClean="0"/>
              <a:t>Packing cases</a:t>
            </a:r>
          </a:p>
          <a:p>
            <a:r>
              <a:rPr lang="en-GB" sz="5000" dirty="0" smtClean="0"/>
              <a:t>Casks, barrels, vats, tubs</a:t>
            </a:r>
          </a:p>
          <a:p>
            <a:r>
              <a:rPr lang="en-GB" sz="5000" dirty="0" smtClean="0"/>
              <a:t>Builders’ joinery and carpentry of wood </a:t>
            </a:r>
          </a:p>
          <a:p>
            <a:r>
              <a:rPr lang="en-GB" sz="5000" dirty="0" smtClean="0"/>
              <a:t>Pulp and paper</a:t>
            </a:r>
          </a:p>
          <a:p>
            <a:r>
              <a:rPr lang="en-GB" sz="5000" dirty="0" smtClean="0"/>
              <a:t>Wooden furniture</a:t>
            </a:r>
          </a:p>
          <a:p>
            <a:r>
              <a:rPr lang="en-GB" sz="5000" dirty="0" smtClean="0"/>
              <a:t>Prefabricated buildings</a:t>
            </a:r>
          </a:p>
          <a:p>
            <a:pPr>
              <a:buNone/>
            </a:pPr>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9</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7018" y="2244236"/>
            <a:ext cx="2374982" cy="4613764"/>
          </a:xfrm>
          <a:prstGeom prst="rect">
            <a:avLst/>
          </a:prstGeom>
        </p:spPr>
      </p:pic>
    </p:spTree>
    <p:extLst>
      <p:ext uri="{BB962C8B-B14F-4D97-AF65-F5344CB8AC3E}">
        <p14:creationId xmlns:p14="http://schemas.microsoft.com/office/powerpoint/2010/main" val="252888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63DBE16-C06F-457C-B5F6-E30BA6EAB5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microsoft.com/office/2006/documentManagement/types"/>
    <ds:schemaRef ds:uri="http://schemas.openxmlformats.org/package/2006/metadata/core-properties"/>
    <ds:schemaRef ds:uri="http://purl.org/dc/elements/1.1/"/>
    <ds:schemaRef ds:uri="http://www.w3.org/XML/1998/namespace"/>
    <ds:schemaRef ds:uri="http://schemas.microsoft.com/office/infopath/2007/PartnerControls"/>
    <ds:schemaRef ds:uri="http://purl.org/dc/dcmitype/"/>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1868</Words>
  <Application>Microsoft Office PowerPoint</Application>
  <PresentationFormat>Benutzerdefiniert</PresentationFormat>
  <Paragraphs>210</Paragraphs>
  <Slides>25</Slides>
  <Notes>20</Notes>
  <HiddenSlides>0</HiddenSlides>
  <MMClips>0</MMClips>
  <ScaleCrop>false</ScaleCrop>
  <HeadingPairs>
    <vt:vector size="4" baseType="variant">
      <vt:variant>
        <vt:lpstr>Design</vt:lpstr>
      </vt:variant>
      <vt:variant>
        <vt:i4>3</vt:i4>
      </vt:variant>
      <vt:variant>
        <vt:lpstr>Folientitel</vt:lpstr>
      </vt:variant>
      <vt:variant>
        <vt:i4>25</vt:i4>
      </vt:variant>
    </vt:vector>
  </HeadingPairs>
  <TitlesOfParts>
    <vt:vector size="28" baseType="lpstr">
      <vt:lpstr>Office Theme</vt:lpstr>
      <vt:lpstr>1_Office Theme</vt:lpstr>
      <vt:lpstr>2_Office Theme</vt:lpstr>
      <vt:lpstr>Important: legal notice PLEASE READ</vt:lpstr>
      <vt:lpstr>EU Timber Regulation Training of Trainers</vt:lpstr>
      <vt:lpstr>European context: FLEGT Action Plan</vt:lpstr>
      <vt:lpstr>FLEGT Key Components</vt:lpstr>
      <vt:lpstr>The EU Timber Regulation (EU) No 955/2010              </vt:lpstr>
      <vt:lpstr>PowerPoint-Präsentation</vt:lpstr>
      <vt:lpstr>Geographical scope</vt:lpstr>
      <vt:lpstr>Product scope (1/2)</vt:lpstr>
      <vt:lpstr>Products scope (2/2)</vt:lpstr>
      <vt:lpstr>Exemption: recycled materials</vt:lpstr>
      <vt:lpstr>Packaging</vt:lpstr>
      <vt:lpstr>Requirements in a nutshell</vt:lpstr>
      <vt:lpstr>Definition: illegally harvested timber</vt:lpstr>
      <vt:lpstr>Traders’ obligation: traceability</vt:lpstr>
      <vt:lpstr>Operators’ obligation: due diligence system</vt:lpstr>
      <vt:lpstr>Who develops the due diligence system?</vt:lpstr>
      <vt:lpstr>Due diligence system</vt:lpstr>
      <vt:lpstr>Due diligence system: information (1/3)</vt:lpstr>
      <vt:lpstr>Due diligence system: information (2/3)</vt:lpstr>
      <vt:lpstr>Due diligence system: information (3/3)</vt:lpstr>
      <vt:lpstr>Due diligence system: risk assessment</vt:lpstr>
      <vt:lpstr>Due diligence system: mitigation</vt:lpstr>
      <vt:lpstr>Compliance with the regulation</vt:lpstr>
      <vt:lpstr>Guidance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44</cp:revision>
  <dcterms:created xsi:type="dcterms:W3CDTF">2013-11-14T15:38:49Z</dcterms:created>
  <dcterms:modified xsi:type="dcterms:W3CDTF">2014-11-26T13:38:51Z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